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6858000" cx="12192000"/>
  <p:notesSz cx="6858000" cy="9144000"/>
  <p:embeddedFontLst>
    <p:embeddedFont>
      <p:font typeface="Mulish"/>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964AD98-388F-4867-BFA3-E25EA0CBF0D5}">
  <a:tblStyle styleId="{0964AD98-388F-4867-BFA3-E25EA0CBF0D5}"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Mulish-bold.fntdata"/><Relationship Id="rId27" Type="http://schemas.openxmlformats.org/officeDocument/2006/relationships/font" Target="fonts/Mulish-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Mulish-italic.fntdata"/><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font" Target="fonts/Mulish-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14a0f934f7_1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14a0f934f7_1_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g114a0f934f7_1_3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14a0f934f7_1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14a0f934f7_1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g114a0f934f7_1_4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14a0f934f7_1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14a0f934f7_1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g114a0f934f7_1_5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2082a8c7fc_1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2082a8c7fc_1_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g12082a8c7fc_1_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14a0f934f7_1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14a0f934f7_1_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g114a0f934f7_1_7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14a0f934f7_1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14a0f934f7_1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g114a0f934f7_1_5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14a0f934f7_1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14a0f934f7_1_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g114a0f934f7_1_6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2082a8c7fc_8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2082a8c7fc_8_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g12082a8c7fc_8_6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2080411690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2080411690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g12080411690_0_1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2082a8c7fc_8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2082a8c7fc_8_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g12082a8c7fc_8_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14a0f934f7_1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14a0f934f7_1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g114a0f934f7_1_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14a0f934f7_1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14a0f934f7_1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g114a0f934f7_1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14a0f934f7_1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14a0f934f7_1_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g114a0f934f7_1_4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14a0f934f7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14a0f934f7_0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g114a0f934f7_0_1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2080411690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2080411690_0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g12080411690_0_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2080411690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2080411690_0_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g12080411690_0_3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14a0f934f7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14a0f934f7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g114a0f934f7_0_2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 name="Shape 18"/>
        <p:cNvGrpSpPr/>
        <p:nvPr/>
      </p:nvGrpSpPr>
      <p:grpSpPr>
        <a:xfrm>
          <a:off x="0" y="0"/>
          <a:ext cx="0" cy="0"/>
          <a:chOff x="0" y="0"/>
          <a:chExt cx="0" cy="0"/>
        </a:xfrm>
      </p:grpSpPr>
      <p:pic>
        <p:nvPicPr>
          <p:cNvPr descr="AcademicBdlg.jpg" id="19" name="Google Shape;19;p2"/>
          <p:cNvPicPr preferRelativeResize="0"/>
          <p:nvPr/>
        </p:nvPicPr>
        <p:blipFill rotWithShape="1">
          <a:blip r:embed="rId2">
            <a:alphaModFix/>
          </a:blip>
          <a:srcRect b="0" l="0" r="0" t="0"/>
          <a:stretch/>
        </p:blipFill>
        <p:spPr>
          <a:xfrm>
            <a:off x="264459" y="207095"/>
            <a:ext cx="11663082" cy="6453660"/>
          </a:xfrm>
          <a:prstGeom prst="rect">
            <a:avLst/>
          </a:prstGeom>
          <a:noFill/>
          <a:ln>
            <a:noFill/>
          </a:ln>
        </p:spPr>
      </p:pic>
      <p:sp>
        <p:nvSpPr>
          <p:cNvPr id="20" name="Google Shape;20;p2"/>
          <p:cNvSpPr/>
          <p:nvPr/>
        </p:nvSpPr>
        <p:spPr>
          <a:xfrm>
            <a:off x="264459" y="2705301"/>
            <a:ext cx="118872" cy="1371600"/>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 name="Google Shape;21;p2"/>
          <p:cNvSpPr/>
          <p:nvPr/>
        </p:nvSpPr>
        <p:spPr>
          <a:xfrm>
            <a:off x="11808669" y="2705301"/>
            <a:ext cx="118872" cy="1371600"/>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 name="Google Shape;22;p2"/>
          <p:cNvSpPr txBox="1"/>
          <p:nvPr>
            <p:ph type="ctrTitle"/>
          </p:nvPr>
        </p:nvSpPr>
        <p:spPr>
          <a:xfrm>
            <a:off x="914400" y="2693989"/>
            <a:ext cx="103632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lt1"/>
              </a:buClr>
              <a:buSzPts val="7000"/>
              <a:buFont typeface="Arial"/>
              <a:buNone/>
              <a:defRPr b="0" sz="70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
          <p:cNvSpPr txBox="1"/>
          <p:nvPr>
            <p:ph idx="1" type="subTitle"/>
          </p:nvPr>
        </p:nvSpPr>
        <p:spPr>
          <a:xfrm>
            <a:off x="1828800" y="4235390"/>
            <a:ext cx="8534400" cy="1189892"/>
          </a:xfrm>
          <a:prstGeom prst="rect">
            <a:avLst/>
          </a:prstGeom>
          <a:noFill/>
          <a:ln>
            <a:noFill/>
          </a:ln>
        </p:spPr>
        <p:txBody>
          <a:bodyPr anchorCtr="0" anchor="t" bIns="45700" lIns="91425" spcFirstLastPara="1" rIns="91425" wrap="square" tIns="45700">
            <a:normAutofit/>
          </a:bodyPr>
          <a:lstStyle>
            <a:lvl1pPr lvl="0" algn="ctr">
              <a:spcBef>
                <a:spcPts val="560"/>
              </a:spcBef>
              <a:spcAft>
                <a:spcPts val="0"/>
              </a:spcAft>
              <a:buClr>
                <a:schemeClr val="lt1"/>
              </a:buClr>
              <a:buSzPts val="2800"/>
              <a:buNone/>
              <a:defRPr i="1" sz="2800">
                <a:solidFill>
                  <a:schemeClr val="lt1"/>
                </a:solidFill>
                <a:latin typeface="Georgia"/>
                <a:ea typeface="Georgia"/>
                <a:cs typeface="Georgia"/>
                <a:sym typeface="Georgia"/>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4" name="Google Shape;24;p2"/>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
          <p:cNvSpPr txBox="1"/>
          <p:nvPr>
            <p:ph idx="11" type="ftr"/>
          </p:nvPr>
        </p:nvSpPr>
        <p:spPr>
          <a:xfrm>
            <a:off x="4165600" y="6356353"/>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27" name="Google Shape;27;p2"/>
          <p:cNvPicPr preferRelativeResize="0"/>
          <p:nvPr/>
        </p:nvPicPr>
        <p:blipFill rotWithShape="1">
          <a:blip r:embed="rId3">
            <a:alphaModFix/>
          </a:blip>
          <a:srcRect b="0" l="0" r="0" t="0"/>
          <a:stretch/>
        </p:blipFill>
        <p:spPr>
          <a:xfrm>
            <a:off x="5647776" y="819398"/>
            <a:ext cx="896448" cy="73655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3"/>
          <p:cNvSpPr txBox="1"/>
          <p:nvPr>
            <p:ph type="title"/>
          </p:nvPr>
        </p:nvSpPr>
        <p:spPr>
          <a:xfrm>
            <a:off x="643466" y="101601"/>
            <a:ext cx="7687733" cy="1143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4800"/>
              <a:buFont typeface="Arial"/>
              <a:buNone/>
              <a:defRPr b="0" sz="48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3"/>
          <p:cNvSpPr txBox="1"/>
          <p:nvPr>
            <p:ph idx="1" type="body"/>
          </p:nvPr>
        </p:nvSpPr>
        <p:spPr>
          <a:xfrm>
            <a:off x="609600" y="1478844"/>
            <a:ext cx="10972799" cy="4647321"/>
          </a:xfrm>
          <a:prstGeom prst="rect">
            <a:avLst/>
          </a:prstGeom>
          <a:noFill/>
          <a:ln>
            <a:noFill/>
          </a:ln>
        </p:spPr>
        <p:txBody>
          <a:bodyPr anchorCtr="0" anchor="t" bIns="45700" lIns="91425" spcFirstLastPara="1" rIns="91425" wrap="square" tIns="45700">
            <a:normAutofit/>
          </a:bodyPr>
          <a:lstStyle>
            <a:lvl1pPr indent="-228600" lvl="0" marL="457200" algn="l">
              <a:spcBef>
                <a:spcPts val="640"/>
              </a:spcBef>
              <a:spcAft>
                <a:spcPts val="0"/>
              </a:spcAft>
              <a:buClr>
                <a:srgbClr val="7F7F7F"/>
              </a:buClr>
              <a:buSzPts val="3200"/>
              <a:buNone/>
              <a:defRPr>
                <a:solidFill>
                  <a:srgbClr val="7F7F7F"/>
                </a:solidFill>
                <a:latin typeface="Arial"/>
                <a:ea typeface="Arial"/>
                <a:cs typeface="Arial"/>
                <a:sym typeface="Arial"/>
              </a:defRPr>
            </a:lvl1pPr>
            <a:lvl2pPr indent="-228600" lvl="1" marL="914400" algn="l">
              <a:spcBef>
                <a:spcPts val="560"/>
              </a:spcBef>
              <a:spcAft>
                <a:spcPts val="0"/>
              </a:spcAft>
              <a:buClr>
                <a:srgbClr val="7F7F7F"/>
              </a:buClr>
              <a:buSzPts val="2800"/>
              <a:buNone/>
              <a:defRPr>
                <a:solidFill>
                  <a:srgbClr val="7F7F7F"/>
                </a:solidFill>
                <a:latin typeface="Arial"/>
                <a:ea typeface="Arial"/>
                <a:cs typeface="Arial"/>
                <a:sym typeface="Arial"/>
              </a:defRPr>
            </a:lvl2pPr>
            <a:lvl3pPr indent="-228600" lvl="2" marL="1371600" algn="l">
              <a:spcBef>
                <a:spcPts val="480"/>
              </a:spcBef>
              <a:spcAft>
                <a:spcPts val="0"/>
              </a:spcAft>
              <a:buClr>
                <a:srgbClr val="7F7F7F"/>
              </a:buClr>
              <a:buSzPts val="2400"/>
              <a:buNone/>
              <a:defRPr>
                <a:solidFill>
                  <a:srgbClr val="7F7F7F"/>
                </a:solidFill>
                <a:latin typeface="Arial"/>
                <a:ea typeface="Arial"/>
                <a:cs typeface="Arial"/>
                <a:sym typeface="Arial"/>
              </a:defRPr>
            </a:lvl3pPr>
            <a:lvl4pPr indent="-228600" lvl="3" marL="1828800" algn="l">
              <a:spcBef>
                <a:spcPts val="400"/>
              </a:spcBef>
              <a:spcAft>
                <a:spcPts val="0"/>
              </a:spcAft>
              <a:buClr>
                <a:srgbClr val="7F7F7F"/>
              </a:buClr>
              <a:buSzPts val="2000"/>
              <a:buNone/>
              <a:defRPr>
                <a:solidFill>
                  <a:srgbClr val="7F7F7F"/>
                </a:solidFill>
                <a:latin typeface="Arial"/>
                <a:ea typeface="Arial"/>
                <a:cs typeface="Arial"/>
                <a:sym typeface="Arial"/>
              </a:defRPr>
            </a:lvl4pPr>
            <a:lvl5pPr indent="-228600" lvl="4" marL="2286000" algn="l">
              <a:spcBef>
                <a:spcPts val="400"/>
              </a:spcBef>
              <a:spcAft>
                <a:spcPts val="0"/>
              </a:spcAft>
              <a:buClr>
                <a:srgbClr val="7F7F7F"/>
              </a:buClr>
              <a:buSzPts val="2000"/>
              <a:buNone/>
              <a:defRPr>
                <a:solidFill>
                  <a:srgbClr val="7F7F7F"/>
                </a:solidFill>
                <a:latin typeface="Arial"/>
                <a:ea typeface="Arial"/>
                <a:cs typeface="Arial"/>
                <a:sym typeface="Aria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1" name="Google Shape;31;p3"/>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
          <p:cNvSpPr txBox="1"/>
          <p:nvPr>
            <p:ph idx="11" type="ftr"/>
          </p:nvPr>
        </p:nvSpPr>
        <p:spPr>
          <a:xfrm>
            <a:off x="4165600" y="6356353"/>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3"/>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pic>
        <p:nvPicPr>
          <p:cNvPr descr="PSCwall.psd" id="35" name="Google Shape;35;p4"/>
          <p:cNvPicPr preferRelativeResize="0"/>
          <p:nvPr/>
        </p:nvPicPr>
        <p:blipFill rotWithShape="1">
          <a:blip r:embed="rId2">
            <a:alphaModFix/>
          </a:blip>
          <a:srcRect b="0" l="0" r="0" t="0"/>
          <a:stretch/>
        </p:blipFill>
        <p:spPr>
          <a:xfrm>
            <a:off x="259938" y="208038"/>
            <a:ext cx="11672125" cy="6441925"/>
          </a:xfrm>
          <a:prstGeom prst="rect">
            <a:avLst/>
          </a:prstGeom>
          <a:noFill/>
          <a:ln>
            <a:noFill/>
          </a:ln>
        </p:spPr>
      </p:pic>
      <p:sp>
        <p:nvSpPr>
          <p:cNvPr id="36" name="Google Shape;36;p4"/>
          <p:cNvSpPr/>
          <p:nvPr/>
        </p:nvSpPr>
        <p:spPr>
          <a:xfrm>
            <a:off x="1060470" y="2093434"/>
            <a:ext cx="10071060" cy="2671132"/>
          </a:xfrm>
          <a:prstGeom prst="rect">
            <a:avLst/>
          </a:prstGeom>
          <a:solidFill>
            <a:schemeClr val="lt1"/>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7" name="Google Shape;37;p4"/>
          <p:cNvSpPr/>
          <p:nvPr/>
        </p:nvSpPr>
        <p:spPr>
          <a:xfrm>
            <a:off x="1060470" y="2742924"/>
            <a:ext cx="128016" cy="1371600"/>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8" name="Google Shape;38;p4"/>
          <p:cNvSpPr/>
          <p:nvPr/>
        </p:nvSpPr>
        <p:spPr>
          <a:xfrm>
            <a:off x="11003514" y="2758222"/>
            <a:ext cx="128016" cy="1371600"/>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9" name="Google Shape;39;p4"/>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4"/>
          <p:cNvSpPr txBox="1"/>
          <p:nvPr>
            <p:ph idx="11" type="ftr"/>
          </p:nvPr>
        </p:nvSpPr>
        <p:spPr>
          <a:xfrm>
            <a:off x="4165600" y="6356353"/>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4"/>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2" name="Google Shape;42;p4"/>
          <p:cNvSpPr txBox="1"/>
          <p:nvPr>
            <p:ph type="title"/>
          </p:nvPr>
        </p:nvSpPr>
        <p:spPr>
          <a:xfrm>
            <a:off x="1499616" y="2872522"/>
            <a:ext cx="9192768"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500000"/>
              </a:buClr>
              <a:buSzPts val="4800"/>
              <a:buFont typeface="Arial"/>
              <a:buNone/>
              <a:defRPr b="0" i="0" sz="4800">
                <a:solidFill>
                  <a:srgbClr val="500000"/>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TAM-LogoBox.png" id="43" name="Google Shape;43;p4"/>
          <p:cNvPicPr preferRelativeResize="0"/>
          <p:nvPr/>
        </p:nvPicPr>
        <p:blipFill rotWithShape="1">
          <a:blip r:embed="rId3">
            <a:alphaModFix/>
          </a:blip>
          <a:srcRect b="0" l="0" r="0" t="0"/>
          <a:stretch/>
        </p:blipFill>
        <p:spPr>
          <a:xfrm>
            <a:off x="5444468" y="1424596"/>
            <a:ext cx="1303064" cy="130306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4" name="Shape 44"/>
        <p:cNvGrpSpPr/>
        <p:nvPr/>
      </p:nvGrpSpPr>
      <p:grpSpPr>
        <a:xfrm>
          <a:off x="0" y="0"/>
          <a:ext cx="0" cy="0"/>
          <a:chOff x="0" y="0"/>
          <a:chExt cx="0" cy="0"/>
        </a:xfrm>
      </p:grpSpPr>
      <p:sp>
        <p:nvSpPr>
          <p:cNvPr id="45" name="Google Shape;45;p5"/>
          <p:cNvSpPr txBox="1"/>
          <p:nvPr>
            <p:ph type="title"/>
          </p:nvPr>
        </p:nvSpPr>
        <p:spPr>
          <a:xfrm>
            <a:off x="963084" y="4406902"/>
            <a:ext cx="103632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Arial"/>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5"/>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7" name="Google Shape;47;p5"/>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5"/>
          <p:cNvSpPr txBox="1"/>
          <p:nvPr>
            <p:ph idx="11" type="ftr"/>
          </p:nvPr>
        </p:nvSpPr>
        <p:spPr>
          <a:xfrm>
            <a:off x="4165600" y="6356353"/>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5"/>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0" name="Shape 50"/>
        <p:cNvGrpSpPr/>
        <p:nvPr/>
      </p:nvGrpSpPr>
      <p:grpSpPr>
        <a:xfrm>
          <a:off x="0" y="0"/>
          <a:ext cx="0" cy="0"/>
          <a:chOff x="0" y="0"/>
          <a:chExt cx="0" cy="0"/>
        </a:xfrm>
      </p:grpSpPr>
      <p:sp>
        <p:nvSpPr>
          <p:cNvPr id="51" name="Google Shape;51;p6"/>
          <p:cNvSpPr txBox="1"/>
          <p:nvPr>
            <p:ph type="title"/>
          </p:nvPr>
        </p:nvSpPr>
        <p:spPr>
          <a:xfrm>
            <a:off x="609600" y="1054767"/>
            <a:ext cx="10972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6"/>
          <p:cNvSpPr txBox="1"/>
          <p:nvPr>
            <p:ph idx="1" type="body"/>
          </p:nvPr>
        </p:nvSpPr>
        <p:spPr>
          <a:xfrm>
            <a:off x="609600" y="2294022"/>
            <a:ext cx="5384800" cy="383214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3" name="Google Shape;53;p6"/>
          <p:cNvSpPr txBox="1"/>
          <p:nvPr>
            <p:ph idx="2" type="body"/>
          </p:nvPr>
        </p:nvSpPr>
        <p:spPr>
          <a:xfrm>
            <a:off x="6197600" y="2294022"/>
            <a:ext cx="5384800" cy="383214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4" name="Google Shape;54;p6"/>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6"/>
          <p:cNvSpPr txBox="1"/>
          <p:nvPr>
            <p:ph idx="11" type="ftr"/>
          </p:nvPr>
        </p:nvSpPr>
        <p:spPr>
          <a:xfrm>
            <a:off x="4165600" y="6356353"/>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6"/>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7" name="Shape 57"/>
        <p:cNvGrpSpPr/>
        <p:nvPr/>
      </p:nvGrpSpPr>
      <p:grpSpPr>
        <a:xfrm>
          <a:off x="0" y="0"/>
          <a:ext cx="0" cy="0"/>
          <a:chOff x="0" y="0"/>
          <a:chExt cx="0" cy="0"/>
        </a:xfrm>
      </p:grpSpPr>
      <p:sp>
        <p:nvSpPr>
          <p:cNvPr id="58" name="Google Shape;58;p7"/>
          <p:cNvSpPr txBox="1"/>
          <p:nvPr>
            <p:ph type="title"/>
          </p:nvPr>
        </p:nvSpPr>
        <p:spPr>
          <a:xfrm>
            <a:off x="609600" y="966704"/>
            <a:ext cx="10972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60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7"/>
          <p:cNvSpPr txBox="1"/>
          <p:nvPr>
            <p:ph idx="1" type="body"/>
          </p:nvPr>
        </p:nvSpPr>
        <p:spPr>
          <a:xfrm>
            <a:off x="609600" y="2307098"/>
            <a:ext cx="5386917" cy="639763"/>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0" name="Google Shape;60;p7"/>
          <p:cNvSpPr txBox="1"/>
          <p:nvPr>
            <p:ph idx="2" type="body"/>
          </p:nvPr>
        </p:nvSpPr>
        <p:spPr>
          <a:xfrm>
            <a:off x="609600" y="2946861"/>
            <a:ext cx="5386917" cy="3179303"/>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1" name="Google Shape;61;p7"/>
          <p:cNvSpPr txBox="1"/>
          <p:nvPr>
            <p:ph idx="3" type="body"/>
          </p:nvPr>
        </p:nvSpPr>
        <p:spPr>
          <a:xfrm>
            <a:off x="6193378" y="2307098"/>
            <a:ext cx="5389033" cy="639763"/>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2" name="Google Shape;62;p7"/>
          <p:cNvSpPr txBox="1"/>
          <p:nvPr>
            <p:ph idx="4" type="body"/>
          </p:nvPr>
        </p:nvSpPr>
        <p:spPr>
          <a:xfrm>
            <a:off x="6193378" y="2946861"/>
            <a:ext cx="5389033" cy="3179303"/>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3" name="Google Shape;63;p7"/>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7"/>
          <p:cNvSpPr txBox="1"/>
          <p:nvPr>
            <p:ph idx="11" type="ftr"/>
          </p:nvPr>
        </p:nvSpPr>
        <p:spPr>
          <a:xfrm>
            <a:off x="4165600" y="6356353"/>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7"/>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8"/>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8"/>
          <p:cNvSpPr txBox="1"/>
          <p:nvPr>
            <p:ph idx="11" type="ftr"/>
          </p:nvPr>
        </p:nvSpPr>
        <p:spPr>
          <a:xfrm>
            <a:off x="4165600" y="6356353"/>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8"/>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0" name="Shape 70"/>
        <p:cNvGrpSpPr/>
        <p:nvPr/>
      </p:nvGrpSpPr>
      <p:grpSpPr>
        <a:xfrm>
          <a:off x="0" y="0"/>
          <a:ext cx="0" cy="0"/>
          <a:chOff x="0" y="0"/>
          <a:chExt cx="0" cy="0"/>
        </a:xfrm>
      </p:grpSpPr>
      <p:sp>
        <p:nvSpPr>
          <p:cNvPr id="71" name="Google Shape;71;p9"/>
          <p:cNvSpPr txBox="1"/>
          <p:nvPr>
            <p:ph type="title"/>
          </p:nvPr>
        </p:nvSpPr>
        <p:spPr>
          <a:xfrm>
            <a:off x="609611" y="1171075"/>
            <a:ext cx="4011084" cy="1162051"/>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9"/>
          <p:cNvSpPr txBox="1"/>
          <p:nvPr>
            <p:ph idx="1" type="body"/>
          </p:nvPr>
        </p:nvSpPr>
        <p:spPr>
          <a:xfrm>
            <a:off x="4766733" y="1171075"/>
            <a:ext cx="6815667" cy="4955095"/>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73" name="Google Shape;73;p9"/>
          <p:cNvSpPr txBox="1"/>
          <p:nvPr>
            <p:ph idx="2" type="body"/>
          </p:nvPr>
        </p:nvSpPr>
        <p:spPr>
          <a:xfrm>
            <a:off x="609611" y="2406317"/>
            <a:ext cx="4011084" cy="3719851"/>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4" name="Google Shape;74;p9"/>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9"/>
          <p:cNvSpPr txBox="1"/>
          <p:nvPr>
            <p:ph idx="11" type="ftr"/>
          </p:nvPr>
        </p:nvSpPr>
        <p:spPr>
          <a:xfrm>
            <a:off x="4165600" y="6356353"/>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9"/>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 name="Shape 77"/>
        <p:cNvGrpSpPr/>
        <p:nvPr/>
      </p:nvGrpSpPr>
      <p:grpSpPr>
        <a:xfrm>
          <a:off x="0" y="0"/>
          <a:ext cx="0" cy="0"/>
          <a:chOff x="0" y="0"/>
          <a:chExt cx="0" cy="0"/>
        </a:xfrm>
      </p:grpSpPr>
      <p:sp>
        <p:nvSpPr>
          <p:cNvPr id="78" name="Google Shape;78;p10"/>
          <p:cNvSpPr txBox="1"/>
          <p:nvPr>
            <p:ph type="title"/>
          </p:nvPr>
        </p:nvSpPr>
        <p:spPr>
          <a:xfrm>
            <a:off x="2389717" y="4800602"/>
            <a:ext cx="7315200" cy="566739"/>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0"/>
          <p:cNvSpPr/>
          <p:nvPr>
            <p:ph idx="2" type="pic"/>
          </p:nvPr>
        </p:nvSpPr>
        <p:spPr>
          <a:xfrm>
            <a:off x="2389717" y="1106905"/>
            <a:ext cx="7315200" cy="3620670"/>
          </a:xfrm>
          <a:prstGeom prst="rect">
            <a:avLst/>
          </a:prstGeom>
          <a:noFill/>
          <a:ln>
            <a:noFill/>
          </a:ln>
        </p:spPr>
      </p:sp>
      <p:sp>
        <p:nvSpPr>
          <p:cNvPr id="80" name="Google Shape;80;p10"/>
          <p:cNvSpPr txBox="1"/>
          <p:nvPr>
            <p:ph idx="1" type="body"/>
          </p:nvPr>
        </p:nvSpPr>
        <p:spPr>
          <a:xfrm>
            <a:off x="2389717" y="5367343"/>
            <a:ext cx="7315200" cy="8048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81" name="Google Shape;81;p10"/>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0"/>
          <p:cNvSpPr txBox="1"/>
          <p:nvPr>
            <p:ph idx="11" type="ftr"/>
          </p:nvPr>
        </p:nvSpPr>
        <p:spPr>
          <a:xfrm>
            <a:off x="4165600" y="6356353"/>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0"/>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1.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09600" y="1107850"/>
            <a:ext cx="109728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6000"/>
              <a:buFont typeface="Arial"/>
              <a:buNone/>
              <a:defRPr b="0" i="0" sz="60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609600" y="2341588"/>
            <a:ext cx="10972800" cy="3784576"/>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165600" y="6356353"/>
            <a:ext cx="3860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15" name="Google Shape;15;p1"/>
          <p:cNvCxnSpPr/>
          <p:nvPr/>
        </p:nvCxnSpPr>
        <p:spPr>
          <a:xfrm>
            <a:off x="203205" y="6575107"/>
            <a:ext cx="9400417" cy="0"/>
          </a:xfrm>
          <a:prstGeom prst="straightConnector1">
            <a:avLst/>
          </a:prstGeom>
          <a:noFill/>
          <a:ln cap="flat" cmpd="sng" w="12700">
            <a:solidFill>
              <a:srgbClr val="E4002B"/>
            </a:solidFill>
            <a:prstDash val="solid"/>
            <a:miter lim="400000"/>
            <a:headEnd len="sm" w="sm" type="none"/>
            <a:tailEnd len="sm" w="sm" type="none"/>
          </a:ln>
        </p:spPr>
      </p:cxnSp>
      <p:pic>
        <p:nvPicPr>
          <p:cNvPr id="16" name="Google Shape;16;p1"/>
          <p:cNvPicPr preferRelativeResize="0"/>
          <p:nvPr/>
        </p:nvPicPr>
        <p:blipFill rotWithShape="1">
          <a:blip r:embed="rId1">
            <a:alphaModFix/>
          </a:blip>
          <a:srcRect b="0" l="0" r="0" t="0"/>
          <a:stretch/>
        </p:blipFill>
        <p:spPr>
          <a:xfrm>
            <a:off x="383823" y="231831"/>
            <a:ext cx="11424356" cy="926298"/>
          </a:xfrm>
          <a:prstGeom prst="rect">
            <a:avLst/>
          </a:prstGeom>
          <a:noFill/>
          <a:ln>
            <a:noFill/>
          </a:ln>
        </p:spPr>
      </p:pic>
      <p:sp>
        <p:nvSpPr>
          <p:cNvPr id="17" name="Google Shape;17;p1"/>
          <p:cNvSpPr/>
          <p:nvPr/>
        </p:nvSpPr>
        <p:spPr>
          <a:xfrm>
            <a:off x="383823" y="383114"/>
            <a:ext cx="120848" cy="582402"/>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21.png"/><Relationship Id="rId6"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21.png"/><Relationship Id="rId6"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5.png"/><Relationship Id="rId5"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16.png"/><Relationship Id="rId6" Type="http://schemas.openxmlformats.org/officeDocument/2006/relationships/image" Target="../media/image10.png"/><Relationship Id="rId7"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1"/>
          <p:cNvSpPr txBox="1"/>
          <p:nvPr>
            <p:ph type="ctrTitle"/>
          </p:nvPr>
        </p:nvSpPr>
        <p:spPr>
          <a:xfrm>
            <a:off x="914400" y="2693989"/>
            <a:ext cx="10363200" cy="147002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lt1"/>
              </a:buClr>
              <a:buSzPct val="100000"/>
              <a:buFont typeface="Arial"/>
              <a:buNone/>
            </a:pPr>
            <a:r>
              <a:rPr lang="en-US"/>
              <a:t>ADVANCED VEHICLE BLACKBOX</a:t>
            </a:r>
            <a:endParaRPr/>
          </a:p>
        </p:txBody>
      </p:sp>
      <p:sp>
        <p:nvSpPr>
          <p:cNvPr id="89" name="Google Shape;89;p11"/>
          <p:cNvSpPr txBox="1"/>
          <p:nvPr>
            <p:ph idx="1" type="subTitle"/>
          </p:nvPr>
        </p:nvSpPr>
        <p:spPr>
          <a:xfrm>
            <a:off x="1828800" y="4521150"/>
            <a:ext cx="9190800" cy="11898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lt1"/>
              </a:buClr>
              <a:buSzPts val="2800"/>
              <a:buNone/>
            </a:pPr>
            <a:r>
              <a:rPr lang="en-US"/>
              <a:t>Jose Garza, Prisha Srivastava, </a:t>
            </a:r>
            <a:r>
              <a:rPr lang="en-US"/>
              <a:t>Lide Su, Christian Loth</a:t>
            </a:r>
            <a:endParaRPr/>
          </a:p>
        </p:txBody>
      </p:sp>
      <p:cxnSp>
        <p:nvCxnSpPr>
          <p:cNvPr id="90" name="Google Shape;90;p11"/>
          <p:cNvCxnSpPr/>
          <p:nvPr/>
        </p:nvCxnSpPr>
        <p:spPr>
          <a:xfrm>
            <a:off x="4139867" y="4521143"/>
            <a:ext cx="4026600" cy="0"/>
          </a:xfrm>
          <a:prstGeom prst="straightConnector1">
            <a:avLst/>
          </a:prstGeom>
          <a:noFill/>
          <a:ln cap="flat" cmpd="sng" w="9525">
            <a:solidFill>
              <a:srgbClr val="FF0000"/>
            </a:solidFill>
            <a:prstDash val="solid"/>
            <a:round/>
            <a:headEnd len="sm" w="sm" type="none"/>
            <a:tailEnd len="sm" w="sm" type="none"/>
          </a:ln>
          <a:effectLst>
            <a:outerShdw blurRad="40000" rotWithShape="0" dir="5400000" dist="20000">
              <a:srgbClr val="000000">
                <a:alpha val="37647"/>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0"/>
          <p:cNvSpPr txBox="1"/>
          <p:nvPr>
            <p:ph type="title"/>
          </p:nvPr>
        </p:nvSpPr>
        <p:spPr>
          <a:xfrm>
            <a:off x="643466" y="101601"/>
            <a:ext cx="76878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SzPts val="990"/>
              <a:buNone/>
            </a:pPr>
            <a:r>
              <a:rPr lang="en-US" sz="3920"/>
              <a:t>Evaluation of alternative solutions</a:t>
            </a:r>
            <a:endParaRPr sz="3920"/>
          </a:p>
        </p:txBody>
      </p:sp>
      <p:sp>
        <p:nvSpPr>
          <p:cNvPr id="165" name="Google Shape;165;p20"/>
          <p:cNvSpPr txBox="1"/>
          <p:nvPr>
            <p:ph idx="1" type="body"/>
          </p:nvPr>
        </p:nvSpPr>
        <p:spPr>
          <a:xfrm>
            <a:off x="609600" y="1478850"/>
            <a:ext cx="10972800" cy="4994700"/>
          </a:xfrm>
          <a:prstGeom prst="rect">
            <a:avLst/>
          </a:prstGeom>
        </p:spPr>
        <p:txBody>
          <a:bodyPr anchorCtr="0" anchor="t" bIns="45700" lIns="91425" spcFirstLastPara="1" rIns="91425" wrap="square" tIns="45700">
            <a:noAutofit/>
          </a:bodyPr>
          <a:lstStyle/>
          <a:p>
            <a:pPr indent="-344170" lvl="0" marL="457200" rtl="0" algn="l">
              <a:lnSpc>
                <a:spcPct val="140000"/>
              </a:lnSpc>
              <a:spcBef>
                <a:spcPts val="640"/>
              </a:spcBef>
              <a:spcAft>
                <a:spcPts val="0"/>
              </a:spcAft>
              <a:buClr>
                <a:schemeClr val="dk1"/>
              </a:buClr>
              <a:buSzPts val="1820"/>
              <a:buFont typeface="Mulish"/>
              <a:buChar char="●"/>
            </a:pPr>
            <a:r>
              <a:rPr lang="en-US" sz="1820">
                <a:solidFill>
                  <a:schemeClr val="dk1"/>
                </a:solidFill>
                <a:latin typeface="Mulish"/>
                <a:ea typeface="Mulish"/>
                <a:cs typeface="Mulish"/>
                <a:sym typeface="Mulish"/>
              </a:rPr>
              <a:t>USB OBD</a:t>
            </a:r>
            <a:endParaRPr sz="1820">
              <a:solidFill>
                <a:schemeClr val="dk1"/>
              </a:solidFill>
              <a:latin typeface="Mulish"/>
              <a:ea typeface="Mulish"/>
              <a:cs typeface="Mulish"/>
              <a:sym typeface="Mulish"/>
            </a:endParaRPr>
          </a:p>
          <a:p>
            <a:pPr indent="-330200" lvl="1" marL="914400" rtl="0" algn="l">
              <a:lnSpc>
                <a:spcPct val="100000"/>
              </a:lnSpc>
              <a:spcBef>
                <a:spcPts val="0"/>
              </a:spcBef>
              <a:spcAft>
                <a:spcPts val="0"/>
              </a:spcAft>
              <a:buClr>
                <a:schemeClr val="dk1"/>
              </a:buClr>
              <a:buSzPts val="1600"/>
              <a:buFont typeface="Mulish"/>
              <a:buChar char="○"/>
            </a:pPr>
            <a:r>
              <a:rPr lang="en-US" sz="1600">
                <a:solidFill>
                  <a:schemeClr val="dk1"/>
                </a:solidFill>
                <a:latin typeface="Mulish"/>
                <a:ea typeface="Mulish"/>
                <a:cs typeface="Mulish"/>
                <a:sym typeface="Mulish"/>
              </a:rPr>
              <a:t>Would require another cable running from the OBD port which is located under the steering wheel to the Raspberry Pi in </a:t>
            </a:r>
            <a:r>
              <a:rPr lang="en-US" sz="1600">
                <a:solidFill>
                  <a:schemeClr val="dk1"/>
                </a:solidFill>
                <a:latin typeface="Mulish"/>
                <a:ea typeface="Mulish"/>
                <a:cs typeface="Mulish"/>
                <a:sym typeface="Mulish"/>
              </a:rPr>
              <a:t>the windshield.</a:t>
            </a:r>
            <a:endParaRPr sz="1600">
              <a:solidFill>
                <a:schemeClr val="dk1"/>
              </a:solidFill>
              <a:latin typeface="Mulish"/>
              <a:ea typeface="Mulish"/>
              <a:cs typeface="Mulish"/>
              <a:sym typeface="Mulish"/>
            </a:endParaRPr>
          </a:p>
          <a:p>
            <a:pPr indent="-344170" lvl="0" marL="457200" rtl="0" algn="l">
              <a:lnSpc>
                <a:spcPct val="140000"/>
              </a:lnSpc>
              <a:spcBef>
                <a:spcPts val="1000"/>
              </a:spcBef>
              <a:spcAft>
                <a:spcPts val="0"/>
              </a:spcAft>
              <a:buClr>
                <a:schemeClr val="dk1"/>
              </a:buClr>
              <a:buSzPts val="1820"/>
              <a:buFont typeface="Mulish"/>
              <a:buChar char="●"/>
            </a:pPr>
            <a:r>
              <a:rPr lang="en-US" sz="1820">
                <a:solidFill>
                  <a:schemeClr val="dk1"/>
                </a:solidFill>
                <a:latin typeface="Mulish"/>
                <a:ea typeface="Mulish"/>
                <a:cs typeface="Mulish"/>
                <a:sym typeface="Mulish"/>
              </a:rPr>
              <a:t>Standalone GPS (no external antenna)</a:t>
            </a:r>
            <a:endParaRPr sz="1820">
              <a:solidFill>
                <a:schemeClr val="dk1"/>
              </a:solidFill>
              <a:latin typeface="Mulish"/>
              <a:ea typeface="Mulish"/>
              <a:cs typeface="Mulish"/>
              <a:sym typeface="Mulish"/>
            </a:endParaRPr>
          </a:p>
          <a:p>
            <a:pPr indent="-332105" lvl="1" marL="914400" rtl="0" algn="l">
              <a:lnSpc>
                <a:spcPct val="100000"/>
              </a:lnSpc>
              <a:spcBef>
                <a:spcPts val="0"/>
              </a:spcBef>
              <a:spcAft>
                <a:spcPts val="0"/>
              </a:spcAft>
              <a:buClr>
                <a:schemeClr val="dk1"/>
              </a:buClr>
              <a:buSzPts val="1630"/>
              <a:buFont typeface="Mulish"/>
              <a:buChar char="○"/>
            </a:pPr>
            <a:r>
              <a:rPr lang="en-US" sz="1629">
                <a:solidFill>
                  <a:schemeClr val="dk1"/>
                </a:solidFill>
                <a:latin typeface="Mulish"/>
                <a:ea typeface="Mulish"/>
                <a:cs typeface="Mulish"/>
                <a:sym typeface="Mulish"/>
              </a:rPr>
              <a:t>Would not provide accurate GPS readings. In some cases the “FIX” takes up to 30 minutes in closed spaces due to the poor integrated antenna. This led to the </a:t>
            </a:r>
            <a:r>
              <a:rPr lang="en-US" sz="1629">
                <a:solidFill>
                  <a:schemeClr val="dk1"/>
                </a:solidFill>
                <a:latin typeface="Mulish"/>
                <a:ea typeface="Mulish"/>
                <a:cs typeface="Mulish"/>
                <a:sym typeface="Mulish"/>
              </a:rPr>
              <a:t>necessity of an external antenna.</a:t>
            </a:r>
            <a:endParaRPr sz="1629">
              <a:solidFill>
                <a:schemeClr val="dk1"/>
              </a:solidFill>
              <a:latin typeface="Mulish"/>
              <a:ea typeface="Mulish"/>
              <a:cs typeface="Mulish"/>
              <a:sym typeface="Mulish"/>
            </a:endParaRPr>
          </a:p>
          <a:p>
            <a:pPr indent="-344170" lvl="0" marL="457200" rtl="0" algn="l">
              <a:lnSpc>
                <a:spcPct val="140000"/>
              </a:lnSpc>
              <a:spcBef>
                <a:spcPts val="1000"/>
              </a:spcBef>
              <a:spcAft>
                <a:spcPts val="0"/>
              </a:spcAft>
              <a:buClr>
                <a:schemeClr val="dk1"/>
              </a:buClr>
              <a:buSzPts val="1820"/>
              <a:buFont typeface="Mulish"/>
              <a:buChar char="●"/>
            </a:pPr>
            <a:r>
              <a:rPr lang="en-US" sz="1820">
                <a:solidFill>
                  <a:schemeClr val="dk1"/>
                </a:solidFill>
                <a:latin typeface="Mulish"/>
                <a:ea typeface="Mulish"/>
                <a:cs typeface="Mulish"/>
                <a:sym typeface="Mulish"/>
              </a:rPr>
              <a:t>Sta</a:t>
            </a:r>
            <a:r>
              <a:rPr lang="en-US" sz="1820">
                <a:solidFill>
                  <a:schemeClr val="dk1"/>
                </a:solidFill>
                <a:latin typeface="Mulish"/>
                <a:ea typeface="Mulish"/>
                <a:cs typeface="Mulish"/>
                <a:sym typeface="Mulish"/>
              </a:rPr>
              <a:t>ndard</a:t>
            </a:r>
            <a:r>
              <a:rPr lang="en-US" sz="1820">
                <a:solidFill>
                  <a:schemeClr val="dk1"/>
                </a:solidFill>
                <a:latin typeface="Mulish"/>
                <a:ea typeface="Mulish"/>
                <a:cs typeface="Mulish"/>
                <a:sym typeface="Mulish"/>
              </a:rPr>
              <a:t> IMU</a:t>
            </a:r>
            <a:endParaRPr sz="1820">
              <a:solidFill>
                <a:schemeClr val="dk1"/>
              </a:solidFill>
              <a:latin typeface="Mulish"/>
              <a:ea typeface="Mulish"/>
              <a:cs typeface="Mulish"/>
              <a:sym typeface="Mulish"/>
            </a:endParaRPr>
          </a:p>
          <a:p>
            <a:pPr indent="-332105" lvl="1" marL="914400" rtl="0" algn="l">
              <a:lnSpc>
                <a:spcPct val="100000"/>
              </a:lnSpc>
              <a:spcBef>
                <a:spcPts val="0"/>
              </a:spcBef>
              <a:spcAft>
                <a:spcPts val="0"/>
              </a:spcAft>
              <a:buClr>
                <a:schemeClr val="dk1"/>
              </a:buClr>
              <a:buSzPts val="1630"/>
              <a:buFont typeface="Mulish"/>
              <a:buChar char="○"/>
            </a:pPr>
            <a:r>
              <a:rPr lang="en-US" sz="1629">
                <a:solidFill>
                  <a:schemeClr val="dk1"/>
                </a:solidFill>
                <a:latin typeface="Mulish"/>
                <a:ea typeface="Mulish"/>
                <a:cs typeface="Mulish"/>
                <a:sym typeface="Mulish"/>
              </a:rPr>
              <a:t>IMU  lacks insight from road conditions (i.e bumpy, traffic giving inconsistent speed reading) needed for an advanced driving detection system.</a:t>
            </a:r>
            <a:endParaRPr sz="1629">
              <a:solidFill>
                <a:schemeClr val="dk1"/>
              </a:solidFill>
              <a:latin typeface="Mulish"/>
              <a:ea typeface="Mulish"/>
              <a:cs typeface="Mulish"/>
              <a:sym typeface="Mulish"/>
            </a:endParaRPr>
          </a:p>
          <a:p>
            <a:pPr indent="-344170" lvl="0" marL="457200" rtl="0" algn="l">
              <a:lnSpc>
                <a:spcPct val="140000"/>
              </a:lnSpc>
              <a:spcBef>
                <a:spcPts val="1000"/>
              </a:spcBef>
              <a:spcAft>
                <a:spcPts val="0"/>
              </a:spcAft>
              <a:buClr>
                <a:schemeClr val="dk1"/>
              </a:buClr>
              <a:buSzPts val="1820"/>
              <a:buFont typeface="Mulish"/>
              <a:buChar char="●"/>
            </a:pPr>
            <a:r>
              <a:rPr lang="en-US" sz="1820">
                <a:solidFill>
                  <a:schemeClr val="dk1"/>
                </a:solidFill>
                <a:latin typeface="Mulish"/>
                <a:ea typeface="Mulish"/>
                <a:cs typeface="Mulish"/>
                <a:sym typeface="Mulish"/>
              </a:rPr>
              <a:t>GPS based Web Platform</a:t>
            </a:r>
            <a:endParaRPr sz="1820">
              <a:solidFill>
                <a:schemeClr val="dk1"/>
              </a:solidFill>
              <a:latin typeface="Mulish"/>
              <a:ea typeface="Mulish"/>
              <a:cs typeface="Mulish"/>
              <a:sym typeface="Mulish"/>
            </a:endParaRPr>
          </a:p>
          <a:p>
            <a:pPr indent="-332105" lvl="1" marL="914400" rtl="0" algn="l">
              <a:lnSpc>
                <a:spcPct val="100000"/>
              </a:lnSpc>
              <a:spcBef>
                <a:spcPts val="0"/>
              </a:spcBef>
              <a:spcAft>
                <a:spcPts val="0"/>
              </a:spcAft>
              <a:buClr>
                <a:schemeClr val="dk1"/>
              </a:buClr>
              <a:buSzPts val="1630"/>
              <a:buFont typeface="Mulish"/>
              <a:buChar char="○"/>
            </a:pPr>
            <a:r>
              <a:rPr lang="en-US" sz="1629">
                <a:solidFill>
                  <a:schemeClr val="dk1"/>
                </a:solidFill>
                <a:latin typeface="Mulish"/>
                <a:ea typeface="Mulish"/>
                <a:cs typeface="Mulish"/>
                <a:sym typeface="Mulish"/>
              </a:rPr>
              <a:t>Location tracking and speed detection through GPS may lack context in situations where driving above or below the speed limit is realistic. Speed is not as accurate as the speed of the car ECU.</a:t>
            </a:r>
            <a:endParaRPr sz="1629">
              <a:solidFill>
                <a:schemeClr val="dk1"/>
              </a:solidFill>
              <a:latin typeface="Mulish"/>
              <a:ea typeface="Mulish"/>
              <a:cs typeface="Mulish"/>
              <a:sym typeface="Mulish"/>
            </a:endParaRPr>
          </a:p>
          <a:p>
            <a:pPr indent="-344170" lvl="0" marL="457200" rtl="0" algn="l">
              <a:lnSpc>
                <a:spcPct val="140000"/>
              </a:lnSpc>
              <a:spcBef>
                <a:spcPts val="1000"/>
              </a:spcBef>
              <a:spcAft>
                <a:spcPts val="0"/>
              </a:spcAft>
              <a:buClr>
                <a:schemeClr val="dk1"/>
              </a:buClr>
              <a:buSzPts val="1820"/>
              <a:buFont typeface="Mulish"/>
              <a:buChar char="●"/>
            </a:pPr>
            <a:r>
              <a:rPr lang="en-US" sz="1820">
                <a:solidFill>
                  <a:schemeClr val="dk1"/>
                </a:solidFill>
                <a:latin typeface="Mulish"/>
                <a:ea typeface="Mulish"/>
                <a:cs typeface="Mulish"/>
                <a:sym typeface="Mulish"/>
              </a:rPr>
              <a:t>Real Time Data Upload</a:t>
            </a:r>
            <a:endParaRPr sz="1820">
              <a:solidFill>
                <a:schemeClr val="dk1"/>
              </a:solidFill>
              <a:latin typeface="Mulish"/>
              <a:ea typeface="Mulish"/>
              <a:cs typeface="Mulish"/>
              <a:sym typeface="Mulish"/>
            </a:endParaRPr>
          </a:p>
          <a:p>
            <a:pPr indent="-332105" lvl="1" marL="914400" rtl="0" algn="l">
              <a:lnSpc>
                <a:spcPct val="100000"/>
              </a:lnSpc>
              <a:spcBef>
                <a:spcPts val="0"/>
              </a:spcBef>
              <a:spcAft>
                <a:spcPts val="0"/>
              </a:spcAft>
              <a:buClr>
                <a:schemeClr val="dk1"/>
              </a:buClr>
              <a:buSzPts val="1630"/>
              <a:buFont typeface="Mulish"/>
              <a:buChar char="○"/>
            </a:pPr>
            <a:r>
              <a:rPr lang="en-US" sz="1629">
                <a:solidFill>
                  <a:schemeClr val="dk1"/>
                </a:solidFill>
                <a:latin typeface="Mulish"/>
                <a:ea typeface="Mulish"/>
                <a:cs typeface="Mulish"/>
                <a:sym typeface="Mulish"/>
              </a:rPr>
              <a:t>Would increase </a:t>
            </a:r>
            <a:r>
              <a:rPr lang="en-US" sz="1629">
                <a:solidFill>
                  <a:schemeClr val="dk1"/>
                </a:solidFill>
                <a:latin typeface="Mulish"/>
                <a:ea typeface="Mulish"/>
                <a:cs typeface="Mulish"/>
                <a:sym typeface="Mulish"/>
              </a:rPr>
              <a:t>complexity and costs by adding another module.</a:t>
            </a:r>
            <a:endParaRPr sz="1629">
              <a:solidFill>
                <a:schemeClr val="dk1"/>
              </a:solidFill>
              <a:latin typeface="Mulish"/>
              <a:ea typeface="Mulish"/>
              <a:cs typeface="Mulish"/>
              <a:sym typeface="Mulish"/>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1"/>
          <p:cNvSpPr txBox="1"/>
          <p:nvPr>
            <p:ph type="title"/>
          </p:nvPr>
        </p:nvSpPr>
        <p:spPr>
          <a:xfrm>
            <a:off x="643466" y="101601"/>
            <a:ext cx="7687800" cy="11430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Approach</a:t>
            </a:r>
            <a:r>
              <a:rPr lang="en-US"/>
              <a:t> for design validation</a:t>
            </a:r>
            <a:endParaRPr/>
          </a:p>
        </p:txBody>
      </p:sp>
      <p:sp>
        <p:nvSpPr>
          <p:cNvPr id="172" name="Google Shape;172;p21"/>
          <p:cNvSpPr txBox="1"/>
          <p:nvPr>
            <p:ph idx="1" type="body"/>
          </p:nvPr>
        </p:nvSpPr>
        <p:spPr>
          <a:xfrm>
            <a:off x="609600" y="1478851"/>
            <a:ext cx="10972800" cy="5175600"/>
          </a:xfrm>
          <a:prstGeom prst="rect">
            <a:avLst/>
          </a:prstGeom>
        </p:spPr>
        <p:txBody>
          <a:bodyPr anchorCtr="0" anchor="t" bIns="45700" lIns="91425" spcFirstLastPara="1" rIns="91425" wrap="square" tIns="45700">
            <a:normAutofit fontScale="40000" lnSpcReduction="10000"/>
          </a:bodyPr>
          <a:lstStyle/>
          <a:p>
            <a:pPr indent="0" lvl="0" marL="0" rtl="0" algn="l">
              <a:lnSpc>
                <a:spcPct val="100000"/>
              </a:lnSpc>
              <a:spcBef>
                <a:spcPts val="640"/>
              </a:spcBef>
              <a:spcAft>
                <a:spcPts val="0"/>
              </a:spcAft>
              <a:buNone/>
            </a:pPr>
            <a:r>
              <a:rPr lang="en-US" sz="4155">
                <a:solidFill>
                  <a:schemeClr val="dk1"/>
                </a:solidFill>
                <a:latin typeface="Mulish"/>
                <a:ea typeface="Mulish"/>
                <a:cs typeface="Mulish"/>
                <a:sym typeface="Mulish"/>
              </a:rPr>
              <a:t>Our design is intended to transition from prototype to final deployment through a series of layered testing that allows us to thoroughly examine the functionality of hardware and software aspects of our project.</a:t>
            </a:r>
            <a:endParaRPr sz="4155">
              <a:solidFill>
                <a:schemeClr val="dk1"/>
              </a:solidFill>
              <a:latin typeface="Mulish"/>
              <a:ea typeface="Mulish"/>
              <a:cs typeface="Mulish"/>
              <a:sym typeface="Mulish"/>
            </a:endParaRPr>
          </a:p>
          <a:p>
            <a:pPr indent="-334155" lvl="0" marL="457200" rtl="0" algn="l">
              <a:lnSpc>
                <a:spcPct val="150000"/>
              </a:lnSpc>
              <a:spcBef>
                <a:spcPts val="640"/>
              </a:spcBef>
              <a:spcAft>
                <a:spcPts val="0"/>
              </a:spcAft>
              <a:buClr>
                <a:schemeClr val="dk1"/>
              </a:buClr>
              <a:buSzPct val="100000"/>
              <a:buFont typeface="Mulish"/>
              <a:buChar char="●"/>
            </a:pPr>
            <a:r>
              <a:rPr lang="en-US" sz="4155">
                <a:solidFill>
                  <a:schemeClr val="dk1"/>
                </a:solidFill>
                <a:latin typeface="Mulish"/>
                <a:ea typeface="Mulish"/>
                <a:cs typeface="Mulish"/>
                <a:sym typeface="Mulish"/>
              </a:rPr>
              <a:t>Embedded Hardware System</a:t>
            </a:r>
            <a:endParaRPr sz="4155">
              <a:solidFill>
                <a:schemeClr val="dk1"/>
              </a:solidFill>
              <a:latin typeface="Mulish"/>
              <a:ea typeface="Mulish"/>
              <a:cs typeface="Mulish"/>
              <a:sym typeface="Mulish"/>
            </a:endParaRPr>
          </a:p>
          <a:p>
            <a:pPr indent="-330345" lvl="1" marL="914400" rtl="0" algn="l">
              <a:lnSpc>
                <a:spcPct val="100000"/>
              </a:lnSpc>
              <a:spcBef>
                <a:spcPts val="0"/>
              </a:spcBef>
              <a:spcAft>
                <a:spcPts val="0"/>
              </a:spcAft>
              <a:buClr>
                <a:schemeClr val="dk1"/>
              </a:buClr>
              <a:buSzPct val="100000"/>
              <a:buFont typeface="Mulish"/>
              <a:buChar char="○"/>
            </a:pPr>
            <a:r>
              <a:rPr lang="en-US" sz="4005">
                <a:solidFill>
                  <a:schemeClr val="dk1"/>
                </a:solidFill>
                <a:latin typeface="Mulish"/>
                <a:ea typeface="Mulish"/>
                <a:cs typeface="Mulish"/>
                <a:sym typeface="Mulish"/>
              </a:rPr>
              <a:t>Run simple python commands on Raspi terminal to check each sensor status.</a:t>
            </a:r>
            <a:endParaRPr sz="4005">
              <a:solidFill>
                <a:schemeClr val="dk1"/>
              </a:solidFill>
              <a:latin typeface="Mulish"/>
              <a:ea typeface="Mulish"/>
              <a:cs typeface="Mulish"/>
              <a:sym typeface="Mulish"/>
            </a:endParaRPr>
          </a:p>
          <a:p>
            <a:pPr indent="-330345" lvl="1" marL="914400" rtl="0" algn="l">
              <a:lnSpc>
                <a:spcPct val="100000"/>
              </a:lnSpc>
              <a:spcBef>
                <a:spcPts val="0"/>
              </a:spcBef>
              <a:spcAft>
                <a:spcPts val="0"/>
              </a:spcAft>
              <a:buClr>
                <a:schemeClr val="dk1"/>
              </a:buClr>
              <a:buSzPct val="100000"/>
              <a:buFont typeface="Mulish"/>
              <a:buChar char="○"/>
            </a:pPr>
            <a:r>
              <a:rPr lang="en-US" sz="4005">
                <a:solidFill>
                  <a:schemeClr val="dk1"/>
                </a:solidFill>
                <a:latin typeface="Mulish"/>
                <a:ea typeface="Mulish"/>
                <a:cs typeface="Mulish"/>
                <a:sym typeface="Mulish"/>
              </a:rPr>
              <a:t>Generate terminal output of sensor readings.</a:t>
            </a:r>
            <a:endParaRPr sz="4005">
              <a:solidFill>
                <a:schemeClr val="dk1"/>
              </a:solidFill>
              <a:latin typeface="Mulish"/>
              <a:ea typeface="Mulish"/>
              <a:cs typeface="Mulish"/>
              <a:sym typeface="Mulish"/>
            </a:endParaRPr>
          </a:p>
          <a:p>
            <a:pPr indent="-330345" lvl="1" marL="914400" rtl="0" algn="l">
              <a:lnSpc>
                <a:spcPct val="150000"/>
              </a:lnSpc>
              <a:spcBef>
                <a:spcPts val="0"/>
              </a:spcBef>
              <a:spcAft>
                <a:spcPts val="0"/>
              </a:spcAft>
              <a:buClr>
                <a:schemeClr val="dk1"/>
              </a:buClr>
              <a:buSzPct val="100000"/>
              <a:buFont typeface="Mulish"/>
              <a:buChar char="○"/>
            </a:pPr>
            <a:r>
              <a:rPr lang="en-US" sz="4005">
                <a:solidFill>
                  <a:schemeClr val="dk1"/>
                </a:solidFill>
                <a:latin typeface="Mulish"/>
                <a:ea typeface="Mulish"/>
                <a:cs typeface="Mulish"/>
                <a:sym typeface="Mulish"/>
              </a:rPr>
              <a:t>Use multimeter to check soldering connection.</a:t>
            </a:r>
            <a:endParaRPr sz="4005">
              <a:solidFill>
                <a:schemeClr val="dk1"/>
              </a:solidFill>
              <a:latin typeface="Mulish"/>
              <a:ea typeface="Mulish"/>
              <a:cs typeface="Mulish"/>
              <a:sym typeface="Mulish"/>
            </a:endParaRPr>
          </a:p>
          <a:p>
            <a:pPr indent="-334155" lvl="0" marL="457200" rtl="0" algn="l">
              <a:lnSpc>
                <a:spcPct val="150000"/>
              </a:lnSpc>
              <a:spcBef>
                <a:spcPts val="0"/>
              </a:spcBef>
              <a:spcAft>
                <a:spcPts val="0"/>
              </a:spcAft>
              <a:buClr>
                <a:schemeClr val="dk1"/>
              </a:buClr>
              <a:buSzPct val="100000"/>
              <a:buFont typeface="Mulish"/>
              <a:buChar char="●"/>
            </a:pPr>
            <a:r>
              <a:rPr lang="en-US" sz="4155">
                <a:solidFill>
                  <a:schemeClr val="dk1"/>
                </a:solidFill>
                <a:latin typeface="Mulish"/>
                <a:ea typeface="Mulish"/>
                <a:cs typeface="Mulish"/>
                <a:sym typeface="Mulish"/>
              </a:rPr>
              <a:t>Web App </a:t>
            </a:r>
            <a:r>
              <a:rPr lang="en-US" sz="4155">
                <a:solidFill>
                  <a:schemeClr val="dk1"/>
                </a:solidFill>
                <a:latin typeface="Mulish"/>
                <a:ea typeface="Mulish"/>
                <a:cs typeface="Mulish"/>
                <a:sym typeface="Mulish"/>
              </a:rPr>
              <a:t>Software Testing</a:t>
            </a:r>
            <a:endParaRPr sz="4155">
              <a:solidFill>
                <a:schemeClr val="dk1"/>
              </a:solidFill>
              <a:latin typeface="Mulish"/>
              <a:ea typeface="Mulish"/>
              <a:cs typeface="Mulish"/>
              <a:sym typeface="Mulish"/>
            </a:endParaRPr>
          </a:p>
          <a:p>
            <a:pPr indent="-330200" lvl="1" marL="914400" rtl="0" algn="l">
              <a:lnSpc>
                <a:spcPct val="100000"/>
              </a:lnSpc>
              <a:spcBef>
                <a:spcPts val="0"/>
              </a:spcBef>
              <a:spcAft>
                <a:spcPts val="0"/>
              </a:spcAft>
              <a:buClr>
                <a:schemeClr val="dk1"/>
              </a:buClr>
              <a:buSzPct val="100000"/>
              <a:buFont typeface="Mulish"/>
              <a:buChar char="○"/>
            </a:pPr>
            <a:r>
              <a:rPr lang="en-US" sz="4000">
                <a:solidFill>
                  <a:schemeClr val="dk1"/>
                </a:solidFill>
                <a:latin typeface="Mulish"/>
                <a:ea typeface="Mulish"/>
                <a:cs typeface="Mulish"/>
                <a:sym typeface="Mulish"/>
              </a:rPr>
              <a:t>Using Agile Methodology for software development.</a:t>
            </a:r>
            <a:endParaRPr sz="4000">
              <a:solidFill>
                <a:schemeClr val="dk1"/>
              </a:solidFill>
              <a:latin typeface="Mulish"/>
              <a:ea typeface="Mulish"/>
              <a:cs typeface="Mulish"/>
              <a:sym typeface="Mulish"/>
            </a:endParaRPr>
          </a:p>
          <a:p>
            <a:pPr indent="-330200" lvl="1" marL="914400" rtl="0" algn="l">
              <a:lnSpc>
                <a:spcPct val="100000"/>
              </a:lnSpc>
              <a:spcBef>
                <a:spcPts val="0"/>
              </a:spcBef>
              <a:spcAft>
                <a:spcPts val="0"/>
              </a:spcAft>
              <a:buClr>
                <a:schemeClr val="dk1"/>
              </a:buClr>
              <a:buSzPct val="100000"/>
              <a:buFont typeface="Mulish"/>
              <a:buChar char="○"/>
            </a:pPr>
            <a:r>
              <a:rPr lang="en-US" sz="4000">
                <a:solidFill>
                  <a:schemeClr val="dk1"/>
                </a:solidFill>
                <a:latin typeface="Mulish"/>
                <a:ea typeface="Mulish"/>
                <a:cs typeface="Mulish"/>
                <a:sym typeface="Mulish"/>
              </a:rPr>
              <a:t>Local testing of web application to test if profile data exists and is valid.</a:t>
            </a:r>
            <a:endParaRPr sz="4000">
              <a:solidFill>
                <a:schemeClr val="dk1"/>
              </a:solidFill>
              <a:latin typeface="Mulish"/>
              <a:ea typeface="Mulish"/>
              <a:cs typeface="Mulish"/>
              <a:sym typeface="Mulish"/>
            </a:endParaRPr>
          </a:p>
          <a:p>
            <a:pPr indent="-330200" lvl="1" marL="914400" rtl="0" algn="l">
              <a:lnSpc>
                <a:spcPct val="100000"/>
              </a:lnSpc>
              <a:spcBef>
                <a:spcPts val="0"/>
              </a:spcBef>
              <a:spcAft>
                <a:spcPts val="0"/>
              </a:spcAft>
              <a:buClr>
                <a:schemeClr val="dk1"/>
              </a:buClr>
              <a:buSzPct val="100000"/>
              <a:buFont typeface="Mulish"/>
              <a:buChar char="○"/>
            </a:pPr>
            <a:r>
              <a:rPr lang="en-US" sz="4000">
                <a:solidFill>
                  <a:schemeClr val="dk1"/>
                </a:solidFill>
                <a:latin typeface="Mulish"/>
                <a:ea typeface="Mulish"/>
                <a:cs typeface="Mulish"/>
                <a:sym typeface="Mulish"/>
              </a:rPr>
              <a:t>Front-end testing to verify if DynamoDB datasets are displayed correctly.</a:t>
            </a:r>
            <a:endParaRPr sz="4000">
              <a:solidFill>
                <a:schemeClr val="dk1"/>
              </a:solidFill>
              <a:latin typeface="Mulish"/>
              <a:ea typeface="Mulish"/>
              <a:cs typeface="Mulish"/>
              <a:sym typeface="Mulish"/>
            </a:endParaRPr>
          </a:p>
          <a:p>
            <a:pPr indent="-330200" lvl="1" marL="914400" rtl="0" algn="l">
              <a:lnSpc>
                <a:spcPct val="100000"/>
              </a:lnSpc>
              <a:spcBef>
                <a:spcPts val="0"/>
              </a:spcBef>
              <a:spcAft>
                <a:spcPts val="0"/>
              </a:spcAft>
              <a:buClr>
                <a:schemeClr val="dk1"/>
              </a:buClr>
              <a:buSzPct val="100000"/>
              <a:buFont typeface="Mulish"/>
              <a:buChar char="○"/>
            </a:pPr>
            <a:r>
              <a:rPr lang="en-US" sz="4000">
                <a:solidFill>
                  <a:schemeClr val="dk1"/>
                </a:solidFill>
                <a:latin typeface="Mulish"/>
                <a:ea typeface="Mulish"/>
                <a:cs typeface="Mulish"/>
                <a:sym typeface="Mulish"/>
              </a:rPr>
              <a:t>Receives analysis output from backend script and presents on the application through visuals and real-time record.</a:t>
            </a:r>
            <a:endParaRPr sz="4000">
              <a:solidFill>
                <a:schemeClr val="dk1"/>
              </a:solidFill>
              <a:latin typeface="Mulish"/>
              <a:ea typeface="Mulish"/>
              <a:cs typeface="Mulish"/>
              <a:sym typeface="Mulish"/>
            </a:endParaRPr>
          </a:p>
          <a:p>
            <a:pPr indent="-334155" lvl="0" marL="457200" rtl="0" algn="l">
              <a:lnSpc>
                <a:spcPct val="100000"/>
              </a:lnSpc>
              <a:spcBef>
                <a:spcPts val="1000"/>
              </a:spcBef>
              <a:spcAft>
                <a:spcPts val="0"/>
              </a:spcAft>
              <a:buClr>
                <a:schemeClr val="dk1"/>
              </a:buClr>
              <a:buSzPct val="100000"/>
              <a:buFont typeface="Mulish"/>
              <a:buChar char="●"/>
            </a:pPr>
            <a:r>
              <a:rPr lang="en-US" sz="4155">
                <a:solidFill>
                  <a:schemeClr val="dk1"/>
                </a:solidFill>
                <a:latin typeface="Mulish"/>
                <a:ea typeface="Mulish"/>
                <a:cs typeface="Mulish"/>
                <a:sym typeface="Mulish"/>
              </a:rPr>
              <a:t>Back-end Algorithm Testing</a:t>
            </a:r>
            <a:endParaRPr sz="4155">
              <a:solidFill>
                <a:schemeClr val="dk1"/>
              </a:solidFill>
              <a:latin typeface="Mulish"/>
              <a:ea typeface="Mulish"/>
              <a:cs typeface="Mulish"/>
              <a:sym typeface="Mulish"/>
            </a:endParaRPr>
          </a:p>
          <a:p>
            <a:pPr indent="-334155" lvl="1" marL="914400" rtl="0" algn="l">
              <a:lnSpc>
                <a:spcPct val="100000"/>
              </a:lnSpc>
              <a:spcBef>
                <a:spcPts val="1000"/>
              </a:spcBef>
              <a:spcAft>
                <a:spcPts val="0"/>
              </a:spcAft>
              <a:buClr>
                <a:schemeClr val="dk1"/>
              </a:buClr>
              <a:buSzPct val="100000"/>
              <a:buFont typeface="Mulish"/>
              <a:buChar char="○"/>
            </a:pPr>
            <a:r>
              <a:rPr lang="en-US" sz="4155">
                <a:solidFill>
                  <a:schemeClr val="dk1"/>
                </a:solidFill>
                <a:latin typeface="Mulish"/>
                <a:ea typeface="Mulish"/>
                <a:cs typeface="Mulish"/>
                <a:sym typeface="Mulish"/>
              </a:rPr>
              <a:t>Using 6 testing scenarios (or “switch cases”), different in observed speed and road type, a prediction model identifies certain points and calculated average score for the trip.</a:t>
            </a:r>
            <a:endParaRPr sz="4155">
              <a:solidFill>
                <a:schemeClr val="dk1"/>
              </a:solidFill>
              <a:latin typeface="Mulish"/>
              <a:ea typeface="Mulish"/>
              <a:cs typeface="Mulish"/>
              <a:sym typeface="Mulish"/>
            </a:endParaRPr>
          </a:p>
          <a:p>
            <a:pPr indent="-334155" lvl="1" marL="914400" rtl="0" algn="l">
              <a:lnSpc>
                <a:spcPct val="100000"/>
              </a:lnSpc>
              <a:spcBef>
                <a:spcPts val="0"/>
              </a:spcBef>
              <a:spcAft>
                <a:spcPts val="0"/>
              </a:spcAft>
              <a:buClr>
                <a:schemeClr val="dk1"/>
              </a:buClr>
              <a:buSzPct val="100000"/>
              <a:buFont typeface="Mulish"/>
              <a:buChar char="○"/>
            </a:pPr>
            <a:r>
              <a:rPr lang="en-US" sz="4155">
                <a:solidFill>
                  <a:schemeClr val="dk1"/>
                </a:solidFill>
                <a:latin typeface="Mulish"/>
                <a:ea typeface="Mulish"/>
                <a:cs typeface="Mulish"/>
                <a:sym typeface="Mulish"/>
              </a:rPr>
              <a:t>Required variables are satisfied by retrieving data from database for the execution of program</a:t>
            </a:r>
            <a:endParaRPr sz="4155">
              <a:solidFill>
                <a:schemeClr val="dk1"/>
              </a:solidFill>
              <a:latin typeface="Mulish"/>
              <a:ea typeface="Mulish"/>
              <a:cs typeface="Mulish"/>
              <a:sym typeface="Mulish"/>
            </a:endParaRPr>
          </a:p>
          <a:p>
            <a:pPr indent="-334155" lvl="1" marL="914400" rtl="0" algn="l">
              <a:lnSpc>
                <a:spcPct val="100000"/>
              </a:lnSpc>
              <a:spcBef>
                <a:spcPts val="0"/>
              </a:spcBef>
              <a:spcAft>
                <a:spcPts val="0"/>
              </a:spcAft>
              <a:buClr>
                <a:schemeClr val="dk1"/>
              </a:buClr>
              <a:buSzPct val="100000"/>
              <a:buFont typeface="Mulish"/>
              <a:buChar char="○"/>
            </a:pPr>
            <a:r>
              <a:rPr lang="en-US" sz="4155">
                <a:solidFill>
                  <a:schemeClr val="dk1"/>
                </a:solidFill>
                <a:latin typeface="Mulish"/>
                <a:ea typeface="Mulish"/>
                <a:cs typeface="Mulish"/>
                <a:sym typeface="Mulish"/>
              </a:rPr>
              <a:t>Score and Analysis is sent over to Webapp through API calls to server</a:t>
            </a:r>
            <a:endParaRPr sz="4155">
              <a:solidFill>
                <a:schemeClr val="dk1"/>
              </a:solidFill>
              <a:latin typeface="Mulish"/>
              <a:ea typeface="Mulish"/>
              <a:cs typeface="Mulish"/>
              <a:sym typeface="Mulish"/>
            </a:endParaRPr>
          </a:p>
          <a:p>
            <a:pPr indent="-334155" lvl="1" marL="914400" rtl="0" algn="l">
              <a:lnSpc>
                <a:spcPct val="100000"/>
              </a:lnSpc>
              <a:spcBef>
                <a:spcPts val="0"/>
              </a:spcBef>
              <a:spcAft>
                <a:spcPts val="1000"/>
              </a:spcAft>
              <a:buClr>
                <a:schemeClr val="dk1"/>
              </a:buClr>
              <a:buSzPct val="100000"/>
              <a:buFont typeface="Mulish"/>
              <a:buChar char="○"/>
            </a:pPr>
            <a:r>
              <a:rPr lang="en-US" sz="4155">
                <a:solidFill>
                  <a:schemeClr val="dk1"/>
                </a:solidFill>
                <a:latin typeface="Mulish"/>
                <a:ea typeface="Mulish"/>
                <a:cs typeface="Mulish"/>
                <a:sym typeface="Mulish"/>
              </a:rPr>
              <a:t>Input variables are split between using dummy data points and user-generated values.</a:t>
            </a:r>
            <a:endParaRPr sz="4155">
              <a:solidFill>
                <a:schemeClr val="dk1"/>
              </a:solidFill>
              <a:latin typeface="Mulish"/>
              <a:ea typeface="Mulish"/>
              <a:cs typeface="Mulish"/>
              <a:sym typeface="Mulish"/>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2"/>
          <p:cNvSpPr txBox="1"/>
          <p:nvPr>
            <p:ph type="title"/>
          </p:nvPr>
        </p:nvSpPr>
        <p:spPr>
          <a:xfrm>
            <a:off x="643466" y="101601"/>
            <a:ext cx="76878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Economic</a:t>
            </a:r>
            <a:r>
              <a:rPr lang="en-US"/>
              <a:t> Analysis</a:t>
            </a:r>
            <a:endParaRPr/>
          </a:p>
        </p:txBody>
      </p:sp>
      <p:graphicFrame>
        <p:nvGraphicFramePr>
          <p:cNvPr id="179" name="Google Shape;179;p22"/>
          <p:cNvGraphicFramePr/>
          <p:nvPr/>
        </p:nvGraphicFramePr>
        <p:xfrm>
          <a:off x="5989500" y="1564550"/>
          <a:ext cx="3000000" cy="3000000"/>
        </p:xfrm>
        <a:graphic>
          <a:graphicData uri="http://schemas.openxmlformats.org/drawingml/2006/table">
            <a:tbl>
              <a:tblPr>
                <a:noFill/>
                <a:tableStyleId>{0964AD98-388F-4867-BFA3-E25EA0CBF0D5}</a:tableStyleId>
              </a:tblPr>
              <a:tblGrid>
                <a:gridCol w="3163350"/>
                <a:gridCol w="1002925"/>
                <a:gridCol w="1041575"/>
              </a:tblGrid>
              <a:tr h="344300">
                <a:tc>
                  <a:txBody>
                    <a:bodyPr/>
                    <a:lstStyle/>
                    <a:p>
                      <a:pPr indent="0" lvl="0" marL="0" rtl="0" algn="ctr">
                        <a:lnSpc>
                          <a:spcPct val="115000"/>
                        </a:lnSpc>
                        <a:spcBef>
                          <a:spcPts val="0"/>
                        </a:spcBef>
                        <a:spcAft>
                          <a:spcPts val="0"/>
                        </a:spcAft>
                        <a:buNone/>
                      </a:pPr>
                      <a:r>
                        <a:rPr lang="en-US" sz="1600"/>
                        <a:t>Description</a:t>
                      </a:r>
                      <a:endParaRPr sz="1600"/>
                    </a:p>
                  </a:txBody>
                  <a:tcPr marT="25400" marB="254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en-US" sz="1600"/>
                        <a:t>Price</a:t>
                      </a:r>
                      <a:endParaRPr sz="1600"/>
                    </a:p>
                  </a:txBody>
                  <a:tcPr marT="25400" marB="254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en-US" sz="1600"/>
                        <a:t>Quantity</a:t>
                      </a:r>
                      <a:endParaRPr sz="1600"/>
                    </a:p>
                  </a:txBody>
                  <a:tcPr marT="25400" marB="254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r>
              <a:tr h="344300">
                <a:tc>
                  <a:txBody>
                    <a:bodyPr/>
                    <a:lstStyle/>
                    <a:p>
                      <a:pPr indent="0" lvl="0" marL="0" rtl="0" algn="l">
                        <a:lnSpc>
                          <a:spcPct val="115000"/>
                        </a:lnSpc>
                        <a:spcBef>
                          <a:spcPts val="0"/>
                        </a:spcBef>
                        <a:spcAft>
                          <a:spcPts val="0"/>
                        </a:spcAft>
                        <a:buNone/>
                      </a:pPr>
                      <a:r>
                        <a:rPr lang="en-US" sz="1600"/>
                        <a:t>Raspberry Pi 4 Camera</a:t>
                      </a:r>
                      <a:endParaRPr sz="1600"/>
                    </a:p>
                  </a:txBody>
                  <a:tcPr marT="25400" marB="254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$24.59</a:t>
                      </a:r>
                      <a:endParaRPr sz="1600"/>
                    </a:p>
                  </a:txBody>
                  <a:tcPr marT="25400" marB="254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1</a:t>
                      </a:r>
                      <a:endParaRPr sz="1600"/>
                    </a:p>
                  </a:txBody>
                  <a:tcPr marT="25400" marB="254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44300">
                <a:tc>
                  <a:txBody>
                    <a:bodyPr/>
                    <a:lstStyle/>
                    <a:p>
                      <a:pPr indent="0" lvl="0" marL="0" rtl="0" algn="l">
                        <a:lnSpc>
                          <a:spcPct val="115000"/>
                        </a:lnSpc>
                        <a:spcBef>
                          <a:spcPts val="0"/>
                        </a:spcBef>
                        <a:spcAft>
                          <a:spcPts val="0"/>
                        </a:spcAft>
                        <a:buNone/>
                      </a:pPr>
                      <a:r>
                        <a:rPr lang="en-US" sz="1600"/>
                        <a:t>Adafruit GPS Hat</a:t>
                      </a:r>
                      <a:endParaRPr sz="1600"/>
                    </a:p>
                  </a:txBody>
                  <a:tcPr marT="25400" marB="254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$29.95</a:t>
                      </a:r>
                      <a:endParaRPr sz="1600"/>
                    </a:p>
                  </a:txBody>
                  <a:tcPr marT="25400" marB="254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1</a:t>
                      </a:r>
                      <a:endParaRPr sz="1600"/>
                    </a:p>
                  </a:txBody>
                  <a:tcPr marT="25400" marB="254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44300">
                <a:tc>
                  <a:txBody>
                    <a:bodyPr/>
                    <a:lstStyle/>
                    <a:p>
                      <a:pPr indent="0" lvl="0" marL="0" rtl="0" algn="l">
                        <a:lnSpc>
                          <a:spcPct val="115000"/>
                        </a:lnSpc>
                        <a:spcBef>
                          <a:spcPts val="0"/>
                        </a:spcBef>
                        <a:spcAft>
                          <a:spcPts val="0"/>
                        </a:spcAft>
                        <a:buNone/>
                      </a:pPr>
                      <a:r>
                        <a:rPr lang="en-US" sz="1600"/>
                        <a:t>External GPS antenna</a:t>
                      </a:r>
                      <a:endParaRPr sz="1600"/>
                    </a:p>
                  </a:txBody>
                  <a:tcPr marT="25400" marB="254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$19.95</a:t>
                      </a:r>
                      <a:endParaRPr sz="1600"/>
                    </a:p>
                  </a:txBody>
                  <a:tcPr marT="25400" marB="254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1</a:t>
                      </a:r>
                      <a:endParaRPr sz="1600"/>
                    </a:p>
                  </a:txBody>
                  <a:tcPr marT="25400" marB="254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44300">
                <a:tc>
                  <a:txBody>
                    <a:bodyPr/>
                    <a:lstStyle/>
                    <a:p>
                      <a:pPr indent="0" lvl="0" marL="0" rtl="0" algn="l">
                        <a:lnSpc>
                          <a:spcPct val="115000"/>
                        </a:lnSpc>
                        <a:spcBef>
                          <a:spcPts val="0"/>
                        </a:spcBef>
                        <a:spcAft>
                          <a:spcPts val="0"/>
                        </a:spcAft>
                        <a:buNone/>
                      </a:pPr>
                      <a:r>
                        <a:rPr lang="en-US" sz="1600"/>
                        <a:t>IMU (Accelerometer &amp; Gyro)</a:t>
                      </a:r>
                      <a:endParaRPr sz="1600"/>
                    </a:p>
                  </a:txBody>
                  <a:tcPr marT="25400" marB="254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$14.95</a:t>
                      </a:r>
                      <a:endParaRPr sz="1600"/>
                    </a:p>
                  </a:txBody>
                  <a:tcPr marT="25400" marB="254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1</a:t>
                      </a:r>
                      <a:endParaRPr sz="1600"/>
                    </a:p>
                  </a:txBody>
                  <a:tcPr marT="25400" marB="254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44300">
                <a:tc>
                  <a:txBody>
                    <a:bodyPr/>
                    <a:lstStyle/>
                    <a:p>
                      <a:pPr indent="0" lvl="0" marL="0" rtl="0" algn="l">
                        <a:lnSpc>
                          <a:spcPct val="115000"/>
                        </a:lnSpc>
                        <a:spcBef>
                          <a:spcPts val="0"/>
                        </a:spcBef>
                        <a:spcAft>
                          <a:spcPts val="0"/>
                        </a:spcAft>
                        <a:buNone/>
                      </a:pPr>
                      <a:r>
                        <a:rPr lang="en-US" sz="1600"/>
                        <a:t>Standoffs for Pi HATs </a:t>
                      </a:r>
                      <a:endParaRPr sz="1600"/>
                    </a:p>
                  </a:txBody>
                  <a:tcPr marT="25400" marB="254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$0.75</a:t>
                      </a:r>
                      <a:endParaRPr sz="1600"/>
                    </a:p>
                  </a:txBody>
                  <a:tcPr marT="25400" marB="254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1</a:t>
                      </a:r>
                      <a:endParaRPr sz="1600"/>
                    </a:p>
                  </a:txBody>
                  <a:tcPr marT="25400" marB="254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44300">
                <a:tc>
                  <a:txBody>
                    <a:bodyPr/>
                    <a:lstStyle/>
                    <a:p>
                      <a:pPr indent="0" lvl="0" marL="0" rtl="0" algn="l">
                        <a:lnSpc>
                          <a:spcPct val="115000"/>
                        </a:lnSpc>
                        <a:spcBef>
                          <a:spcPts val="0"/>
                        </a:spcBef>
                        <a:spcAft>
                          <a:spcPts val="0"/>
                        </a:spcAft>
                        <a:buNone/>
                      </a:pPr>
                      <a:r>
                        <a:rPr lang="en-US" sz="1600"/>
                        <a:t>RF Adapter cable </a:t>
                      </a:r>
                      <a:endParaRPr sz="1600"/>
                    </a:p>
                  </a:txBody>
                  <a:tcPr marT="25400" marB="254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$3.95</a:t>
                      </a:r>
                      <a:endParaRPr sz="1600"/>
                    </a:p>
                  </a:txBody>
                  <a:tcPr marT="25400" marB="254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1</a:t>
                      </a:r>
                      <a:endParaRPr sz="1600"/>
                    </a:p>
                  </a:txBody>
                  <a:tcPr marT="25400" marB="254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44300">
                <a:tc>
                  <a:txBody>
                    <a:bodyPr/>
                    <a:lstStyle/>
                    <a:p>
                      <a:pPr indent="0" lvl="0" marL="0" rtl="0" algn="l">
                        <a:lnSpc>
                          <a:spcPct val="115000"/>
                        </a:lnSpc>
                        <a:spcBef>
                          <a:spcPts val="0"/>
                        </a:spcBef>
                        <a:spcAft>
                          <a:spcPts val="0"/>
                        </a:spcAft>
                        <a:buNone/>
                      </a:pPr>
                      <a:r>
                        <a:rPr lang="en-US" sz="1600"/>
                        <a:t>Bluetooth interface OBD port</a:t>
                      </a:r>
                      <a:endParaRPr sz="1600"/>
                    </a:p>
                  </a:txBody>
                  <a:tcPr marT="25400" marB="254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$13.99</a:t>
                      </a:r>
                      <a:endParaRPr sz="1600"/>
                    </a:p>
                  </a:txBody>
                  <a:tcPr marT="25400" marB="254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1</a:t>
                      </a:r>
                      <a:endParaRPr sz="1600"/>
                    </a:p>
                  </a:txBody>
                  <a:tcPr marT="25400" marB="254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44300">
                <a:tc>
                  <a:txBody>
                    <a:bodyPr/>
                    <a:lstStyle/>
                    <a:p>
                      <a:pPr indent="0" lvl="0" marL="0" rtl="0" algn="l">
                        <a:lnSpc>
                          <a:spcPct val="115000"/>
                        </a:lnSpc>
                        <a:spcBef>
                          <a:spcPts val="0"/>
                        </a:spcBef>
                        <a:spcAft>
                          <a:spcPts val="0"/>
                        </a:spcAft>
                        <a:buNone/>
                      </a:pPr>
                      <a:r>
                        <a:rPr lang="en-US" sz="1600"/>
                        <a:t>Raspberry Pi 4</a:t>
                      </a:r>
                      <a:endParaRPr sz="1600"/>
                    </a:p>
                  </a:txBody>
                  <a:tcPr marT="25400" marB="254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$167.95</a:t>
                      </a:r>
                      <a:endParaRPr sz="1600"/>
                    </a:p>
                  </a:txBody>
                  <a:tcPr marT="25400" marB="254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1</a:t>
                      </a:r>
                      <a:endParaRPr sz="1600"/>
                    </a:p>
                  </a:txBody>
                  <a:tcPr marT="25400" marB="254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44300">
                <a:tc>
                  <a:txBody>
                    <a:bodyPr/>
                    <a:lstStyle/>
                    <a:p>
                      <a:pPr indent="0" lvl="0" marL="0" rtl="0" algn="l">
                        <a:lnSpc>
                          <a:spcPct val="115000"/>
                        </a:lnSpc>
                        <a:spcBef>
                          <a:spcPts val="0"/>
                        </a:spcBef>
                        <a:spcAft>
                          <a:spcPts val="0"/>
                        </a:spcAft>
                        <a:buNone/>
                      </a:pPr>
                      <a:r>
                        <a:rPr lang="en-US" sz="1600"/>
                        <a:t>SD card with 512 GB</a:t>
                      </a:r>
                      <a:endParaRPr sz="1600"/>
                    </a:p>
                  </a:txBody>
                  <a:tcPr marT="25400" marB="254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$29.99</a:t>
                      </a:r>
                      <a:endParaRPr sz="1600"/>
                    </a:p>
                  </a:txBody>
                  <a:tcPr marT="25400" marB="254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1</a:t>
                      </a:r>
                      <a:endParaRPr sz="1600"/>
                    </a:p>
                  </a:txBody>
                  <a:tcPr marT="25400" marB="254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44300">
                <a:tc>
                  <a:txBody>
                    <a:bodyPr/>
                    <a:lstStyle/>
                    <a:p>
                      <a:pPr indent="0" lvl="0" marL="0" rtl="0" algn="l">
                        <a:lnSpc>
                          <a:spcPct val="115000"/>
                        </a:lnSpc>
                        <a:spcBef>
                          <a:spcPts val="0"/>
                        </a:spcBef>
                        <a:spcAft>
                          <a:spcPts val="0"/>
                        </a:spcAft>
                        <a:buNone/>
                      </a:pPr>
                      <a:r>
                        <a:rPr lang="en-US" sz="1600"/>
                        <a:t>Car charger for Raspberry Pi 4</a:t>
                      </a:r>
                      <a:endParaRPr sz="1600"/>
                    </a:p>
                  </a:txBody>
                  <a:tcPr marT="25400" marB="254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$14.44</a:t>
                      </a:r>
                      <a:endParaRPr sz="1600"/>
                    </a:p>
                  </a:txBody>
                  <a:tcPr marT="25400" marB="254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1</a:t>
                      </a:r>
                      <a:endParaRPr sz="1600"/>
                    </a:p>
                  </a:txBody>
                  <a:tcPr marT="25400" marB="254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44300">
                <a:tc>
                  <a:txBody>
                    <a:bodyPr/>
                    <a:lstStyle/>
                    <a:p>
                      <a:pPr indent="0" lvl="0" marL="0" rtl="0" algn="l">
                        <a:lnSpc>
                          <a:spcPct val="115000"/>
                        </a:lnSpc>
                        <a:spcBef>
                          <a:spcPts val="0"/>
                        </a:spcBef>
                        <a:spcAft>
                          <a:spcPts val="0"/>
                        </a:spcAft>
                        <a:buNone/>
                      </a:pPr>
                      <a:r>
                        <a:rPr lang="en-US" sz="1600"/>
                        <a:t>Suction Cup Mount</a:t>
                      </a:r>
                      <a:endParaRPr sz="1600"/>
                    </a:p>
                  </a:txBody>
                  <a:tcPr marT="25400" marB="254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$24.99</a:t>
                      </a:r>
                      <a:endParaRPr sz="1600"/>
                    </a:p>
                  </a:txBody>
                  <a:tcPr marT="25400" marB="254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1</a:t>
                      </a:r>
                      <a:endParaRPr sz="1600"/>
                    </a:p>
                  </a:txBody>
                  <a:tcPr marT="25400" marB="254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44300">
                <a:tc>
                  <a:txBody>
                    <a:bodyPr/>
                    <a:lstStyle/>
                    <a:p>
                      <a:pPr indent="0" lvl="0" marL="0" rtl="0" algn="l">
                        <a:lnSpc>
                          <a:spcPct val="115000"/>
                        </a:lnSpc>
                        <a:spcBef>
                          <a:spcPts val="0"/>
                        </a:spcBef>
                        <a:spcAft>
                          <a:spcPts val="0"/>
                        </a:spcAft>
                        <a:buNone/>
                      </a:pPr>
                      <a:r>
                        <a:rPr lang="en-US" sz="1600"/>
                        <a:t>3D Printed Enclosure</a:t>
                      </a:r>
                      <a:endParaRPr sz="1600"/>
                    </a:p>
                  </a:txBody>
                  <a:tcPr marT="25400" marB="254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$25.00</a:t>
                      </a:r>
                      <a:endParaRPr sz="1600"/>
                    </a:p>
                  </a:txBody>
                  <a:tcPr marT="25400" marB="254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1</a:t>
                      </a:r>
                      <a:endParaRPr sz="1600"/>
                    </a:p>
                  </a:txBody>
                  <a:tcPr marT="25400" marB="254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180" name="Google Shape;180;p22"/>
          <p:cNvSpPr txBox="1"/>
          <p:nvPr>
            <p:ph idx="1" type="body"/>
          </p:nvPr>
        </p:nvSpPr>
        <p:spPr>
          <a:xfrm>
            <a:off x="643475" y="2457050"/>
            <a:ext cx="5379900" cy="2206200"/>
          </a:xfrm>
          <a:prstGeom prst="rect">
            <a:avLst/>
          </a:prstGeom>
          <a:noFill/>
          <a:ln>
            <a:noFill/>
          </a:ln>
        </p:spPr>
        <p:txBody>
          <a:bodyPr anchorCtr="0" anchor="t" bIns="45700" lIns="91425" spcFirstLastPara="1" rIns="91425" wrap="square" tIns="45700">
            <a:normAutofit fontScale="62500" lnSpcReduction="20000"/>
          </a:bodyPr>
          <a:lstStyle/>
          <a:p>
            <a:pPr indent="-345507" lvl="0" marL="457200" rtl="0" algn="l">
              <a:lnSpc>
                <a:spcPct val="150000"/>
              </a:lnSpc>
              <a:spcBef>
                <a:spcPts val="0"/>
              </a:spcBef>
              <a:spcAft>
                <a:spcPts val="0"/>
              </a:spcAft>
              <a:buClr>
                <a:schemeClr val="dk1"/>
              </a:buClr>
              <a:buSzPct val="100000"/>
              <a:buFont typeface="Mulish"/>
              <a:buChar char="●"/>
            </a:pPr>
            <a:r>
              <a:rPr lang="en-US" sz="2945">
                <a:solidFill>
                  <a:schemeClr val="dk1"/>
                </a:solidFill>
                <a:latin typeface="Mulish"/>
                <a:ea typeface="Mulish"/>
                <a:cs typeface="Mulish"/>
                <a:sym typeface="Mulish"/>
              </a:rPr>
              <a:t>The parts originally ordered have been able to achieve the desired results.</a:t>
            </a:r>
            <a:endParaRPr sz="2945">
              <a:solidFill>
                <a:schemeClr val="dk1"/>
              </a:solidFill>
              <a:latin typeface="Mulish"/>
              <a:ea typeface="Mulish"/>
              <a:cs typeface="Mulish"/>
              <a:sym typeface="Mulish"/>
            </a:endParaRPr>
          </a:p>
          <a:p>
            <a:pPr indent="-345507" lvl="0" marL="457200" rtl="0" algn="l">
              <a:lnSpc>
                <a:spcPct val="150000"/>
              </a:lnSpc>
              <a:spcBef>
                <a:spcPts val="0"/>
              </a:spcBef>
              <a:spcAft>
                <a:spcPts val="0"/>
              </a:spcAft>
              <a:buClr>
                <a:schemeClr val="dk1"/>
              </a:buClr>
              <a:buSzPct val="100000"/>
              <a:buFont typeface="Mulish"/>
              <a:buChar char="●"/>
            </a:pPr>
            <a:r>
              <a:rPr lang="en-US" sz="2945">
                <a:solidFill>
                  <a:schemeClr val="dk1"/>
                </a:solidFill>
                <a:latin typeface="Mulish"/>
                <a:ea typeface="Mulish"/>
                <a:cs typeface="Mulish"/>
                <a:sym typeface="Mulish"/>
              </a:rPr>
              <a:t>Camera module has not been delivered to the team. </a:t>
            </a:r>
            <a:endParaRPr sz="2945">
              <a:solidFill>
                <a:schemeClr val="dk1"/>
              </a:solidFill>
              <a:latin typeface="Mulish"/>
              <a:ea typeface="Mulish"/>
              <a:cs typeface="Mulish"/>
              <a:sym typeface="Mulish"/>
            </a:endParaRPr>
          </a:p>
          <a:p>
            <a:pPr indent="-345507" lvl="0" marL="457200" rtl="0" algn="l">
              <a:lnSpc>
                <a:spcPct val="150000"/>
              </a:lnSpc>
              <a:spcBef>
                <a:spcPts val="0"/>
              </a:spcBef>
              <a:spcAft>
                <a:spcPts val="0"/>
              </a:spcAft>
              <a:buClr>
                <a:schemeClr val="dk1"/>
              </a:buClr>
              <a:buSzPct val="100000"/>
              <a:buFont typeface="Mulish"/>
              <a:buChar char="●"/>
            </a:pPr>
            <a:r>
              <a:rPr lang="en-US" sz="2945">
                <a:solidFill>
                  <a:schemeClr val="dk1"/>
                </a:solidFill>
                <a:latin typeface="Mulish"/>
                <a:ea typeface="Mulish"/>
                <a:cs typeface="Mulish"/>
                <a:sym typeface="Mulish"/>
              </a:rPr>
              <a:t>Total = $345.50</a:t>
            </a:r>
            <a:endParaRPr sz="2945">
              <a:solidFill>
                <a:schemeClr val="dk1"/>
              </a:solidFill>
              <a:latin typeface="Mulish"/>
              <a:ea typeface="Mulish"/>
              <a:cs typeface="Mulish"/>
              <a:sym typeface="Mulish"/>
            </a:endParaRPr>
          </a:p>
          <a:p>
            <a:pPr indent="0" lvl="0" marL="0" rtl="0" algn="l">
              <a:lnSpc>
                <a:spcPct val="150000"/>
              </a:lnSpc>
              <a:spcBef>
                <a:spcPts val="0"/>
              </a:spcBef>
              <a:spcAft>
                <a:spcPts val="0"/>
              </a:spcAft>
              <a:buNone/>
            </a:pPr>
            <a:r>
              <a:t/>
            </a:r>
            <a:endParaRPr sz="2200">
              <a:solidFill>
                <a:schemeClr val="dk1"/>
              </a:solidFill>
              <a:latin typeface="Mulish"/>
              <a:ea typeface="Mulish"/>
              <a:cs typeface="Mulish"/>
              <a:sym typeface="Mulish"/>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3"/>
          <p:cNvSpPr txBox="1"/>
          <p:nvPr>
            <p:ph type="title"/>
          </p:nvPr>
        </p:nvSpPr>
        <p:spPr>
          <a:xfrm>
            <a:off x="643466" y="101601"/>
            <a:ext cx="76878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SzPts val="990"/>
              <a:buNone/>
            </a:pPr>
            <a:r>
              <a:rPr lang="en-US" sz="3320">
                <a:latin typeface="Mulish"/>
                <a:ea typeface="Mulish"/>
                <a:cs typeface="Mulish"/>
                <a:sym typeface="Mulish"/>
              </a:rPr>
              <a:t>Manufacturability, Sustainability and Economics of vBox</a:t>
            </a:r>
            <a:endParaRPr sz="3320">
              <a:latin typeface="Mulish"/>
              <a:ea typeface="Mulish"/>
              <a:cs typeface="Mulish"/>
              <a:sym typeface="Mulish"/>
            </a:endParaRPr>
          </a:p>
        </p:txBody>
      </p:sp>
      <p:sp>
        <p:nvSpPr>
          <p:cNvPr id="187" name="Google Shape;187;p23"/>
          <p:cNvSpPr txBox="1"/>
          <p:nvPr>
            <p:ph idx="1" type="body"/>
          </p:nvPr>
        </p:nvSpPr>
        <p:spPr>
          <a:xfrm>
            <a:off x="609600" y="1478850"/>
            <a:ext cx="8685300" cy="4923000"/>
          </a:xfrm>
          <a:prstGeom prst="rect">
            <a:avLst/>
          </a:prstGeom>
        </p:spPr>
        <p:txBody>
          <a:bodyPr anchorCtr="0" anchor="t" bIns="45700" lIns="91425" spcFirstLastPara="1" rIns="91425" wrap="square" tIns="45700">
            <a:normAutofit lnSpcReduction="10000"/>
          </a:bodyPr>
          <a:lstStyle/>
          <a:p>
            <a:pPr indent="-400050" lvl="0" marL="457200" rtl="0" algn="l">
              <a:lnSpc>
                <a:spcPct val="90000"/>
              </a:lnSpc>
              <a:spcBef>
                <a:spcPts val="640"/>
              </a:spcBef>
              <a:spcAft>
                <a:spcPts val="0"/>
              </a:spcAft>
              <a:buClr>
                <a:schemeClr val="dk1"/>
              </a:buClr>
              <a:buSzPts val="2700"/>
              <a:buFont typeface="Mulish"/>
              <a:buChar char="●"/>
            </a:pPr>
            <a:r>
              <a:rPr b="1" lang="en-US" sz="2700">
                <a:solidFill>
                  <a:schemeClr val="dk1"/>
                </a:solidFill>
                <a:latin typeface="Mulish"/>
                <a:ea typeface="Mulish"/>
                <a:cs typeface="Mulish"/>
                <a:sym typeface="Mulish"/>
              </a:rPr>
              <a:t>Manufacturability:</a:t>
            </a:r>
            <a:r>
              <a:rPr lang="en-US" sz="2700">
                <a:solidFill>
                  <a:schemeClr val="dk1"/>
                </a:solidFill>
                <a:latin typeface="Mulish"/>
                <a:ea typeface="Mulish"/>
                <a:cs typeface="Mulish"/>
                <a:sym typeface="Mulish"/>
              </a:rPr>
              <a:t> </a:t>
            </a:r>
            <a:endParaRPr sz="2700">
              <a:solidFill>
                <a:schemeClr val="dk1"/>
              </a:solidFill>
              <a:latin typeface="Mulish"/>
              <a:ea typeface="Mulish"/>
              <a:cs typeface="Mulish"/>
              <a:sym typeface="Mulish"/>
            </a:endParaRPr>
          </a:p>
          <a:p>
            <a:pPr indent="-400050" lvl="1" marL="914400" rtl="0" algn="l">
              <a:lnSpc>
                <a:spcPct val="90000"/>
              </a:lnSpc>
              <a:spcBef>
                <a:spcPts val="1000"/>
              </a:spcBef>
              <a:spcAft>
                <a:spcPts val="0"/>
              </a:spcAft>
              <a:buClr>
                <a:schemeClr val="dk1"/>
              </a:buClr>
              <a:buSzPts val="2700"/>
              <a:buFont typeface="Mulish"/>
              <a:buChar char="○"/>
            </a:pPr>
            <a:r>
              <a:rPr lang="en-US" sz="2700">
                <a:solidFill>
                  <a:schemeClr val="dk1"/>
                </a:solidFill>
                <a:latin typeface="Mulish"/>
                <a:ea typeface="Mulish"/>
                <a:cs typeface="Mulish"/>
                <a:sym typeface="Mulish"/>
              </a:rPr>
              <a:t>Product will use SLA resin to create a thermoset case for the Raspberry Pi.</a:t>
            </a:r>
            <a:endParaRPr sz="2700">
              <a:solidFill>
                <a:schemeClr val="dk1"/>
              </a:solidFill>
              <a:latin typeface="Mulish"/>
              <a:ea typeface="Mulish"/>
              <a:cs typeface="Mulish"/>
              <a:sym typeface="Mulish"/>
            </a:endParaRPr>
          </a:p>
          <a:p>
            <a:pPr indent="-400050" lvl="0" marL="457200" rtl="0" algn="l">
              <a:lnSpc>
                <a:spcPct val="90000"/>
              </a:lnSpc>
              <a:spcBef>
                <a:spcPts val="1000"/>
              </a:spcBef>
              <a:spcAft>
                <a:spcPts val="0"/>
              </a:spcAft>
              <a:buClr>
                <a:schemeClr val="dk1"/>
              </a:buClr>
              <a:buSzPts val="2700"/>
              <a:buFont typeface="Mulish"/>
              <a:buChar char="●"/>
            </a:pPr>
            <a:r>
              <a:rPr b="1" lang="en-US" sz="2700">
                <a:solidFill>
                  <a:schemeClr val="dk1"/>
                </a:solidFill>
                <a:latin typeface="Mulish"/>
                <a:ea typeface="Mulish"/>
                <a:cs typeface="Mulish"/>
                <a:sym typeface="Mulish"/>
              </a:rPr>
              <a:t>Sustainability: </a:t>
            </a:r>
            <a:endParaRPr b="1" sz="2700">
              <a:solidFill>
                <a:schemeClr val="dk1"/>
              </a:solidFill>
              <a:latin typeface="Mulish"/>
              <a:ea typeface="Mulish"/>
              <a:cs typeface="Mulish"/>
              <a:sym typeface="Mulish"/>
            </a:endParaRPr>
          </a:p>
          <a:p>
            <a:pPr indent="-400050" lvl="1" marL="914400" rtl="0" algn="l">
              <a:lnSpc>
                <a:spcPct val="90000"/>
              </a:lnSpc>
              <a:spcBef>
                <a:spcPts val="0"/>
              </a:spcBef>
              <a:spcAft>
                <a:spcPts val="0"/>
              </a:spcAft>
              <a:buClr>
                <a:schemeClr val="dk1"/>
              </a:buClr>
              <a:buSzPts val="2700"/>
              <a:buFont typeface="Mulish"/>
              <a:buChar char="○"/>
            </a:pPr>
            <a:r>
              <a:rPr lang="en-US" sz="2700">
                <a:solidFill>
                  <a:schemeClr val="dk1"/>
                </a:solidFill>
                <a:latin typeface="Mulish"/>
                <a:ea typeface="Mulish"/>
                <a:cs typeface="Mulish"/>
                <a:sym typeface="Mulish"/>
              </a:rPr>
              <a:t>3-D printing produces more sustainable solutions than traditional manufacturing methods.</a:t>
            </a:r>
            <a:endParaRPr sz="2700">
              <a:solidFill>
                <a:schemeClr val="dk1"/>
              </a:solidFill>
              <a:latin typeface="Mulish"/>
              <a:ea typeface="Mulish"/>
              <a:cs typeface="Mulish"/>
              <a:sym typeface="Mulish"/>
            </a:endParaRPr>
          </a:p>
          <a:p>
            <a:pPr indent="-374650" lvl="2" marL="1371600" rtl="0" algn="l">
              <a:lnSpc>
                <a:spcPct val="90000"/>
              </a:lnSpc>
              <a:spcBef>
                <a:spcPts val="0"/>
              </a:spcBef>
              <a:spcAft>
                <a:spcPts val="0"/>
              </a:spcAft>
              <a:buClr>
                <a:schemeClr val="dk1"/>
              </a:buClr>
              <a:buSzPts val="2300"/>
              <a:buFont typeface="Mulish"/>
              <a:buChar char="■"/>
            </a:pPr>
            <a:r>
              <a:rPr lang="en-US" sz="2300">
                <a:solidFill>
                  <a:schemeClr val="dk1"/>
                </a:solidFill>
                <a:latin typeface="Mulish"/>
                <a:ea typeface="Mulish"/>
                <a:cs typeface="Mulish"/>
                <a:sym typeface="Mulish"/>
              </a:rPr>
              <a:t>70-90% less scrap waste.</a:t>
            </a:r>
            <a:endParaRPr sz="2300">
              <a:solidFill>
                <a:schemeClr val="dk1"/>
              </a:solidFill>
              <a:latin typeface="Mulish"/>
              <a:ea typeface="Mulish"/>
              <a:cs typeface="Mulish"/>
              <a:sym typeface="Mulish"/>
            </a:endParaRPr>
          </a:p>
          <a:p>
            <a:pPr indent="-374650" lvl="2" marL="1371600" rtl="0" algn="l">
              <a:lnSpc>
                <a:spcPct val="90000"/>
              </a:lnSpc>
              <a:spcBef>
                <a:spcPts val="0"/>
              </a:spcBef>
              <a:spcAft>
                <a:spcPts val="0"/>
              </a:spcAft>
              <a:buClr>
                <a:schemeClr val="dk1"/>
              </a:buClr>
              <a:buSzPts val="2300"/>
              <a:buFont typeface="Mulish"/>
              <a:buChar char="■"/>
            </a:pPr>
            <a:r>
              <a:rPr lang="en-US" sz="2300">
                <a:solidFill>
                  <a:schemeClr val="dk1"/>
                </a:solidFill>
                <a:latin typeface="Mulish"/>
                <a:ea typeface="Mulish"/>
                <a:cs typeface="Mulish"/>
                <a:sym typeface="Mulish"/>
              </a:rPr>
              <a:t>41-64% less energy consumed.</a:t>
            </a:r>
            <a:endParaRPr sz="2300">
              <a:solidFill>
                <a:schemeClr val="dk1"/>
              </a:solidFill>
              <a:latin typeface="Mulish"/>
              <a:ea typeface="Mulish"/>
              <a:cs typeface="Mulish"/>
              <a:sym typeface="Mulish"/>
            </a:endParaRPr>
          </a:p>
          <a:p>
            <a:pPr indent="-400050" lvl="0" marL="457200" rtl="0" algn="l">
              <a:lnSpc>
                <a:spcPct val="90000"/>
              </a:lnSpc>
              <a:spcBef>
                <a:spcPts val="1000"/>
              </a:spcBef>
              <a:spcAft>
                <a:spcPts val="0"/>
              </a:spcAft>
              <a:buClr>
                <a:schemeClr val="dk1"/>
              </a:buClr>
              <a:buSzPts val="2700"/>
              <a:buFont typeface="Mulish"/>
              <a:buChar char="●"/>
            </a:pPr>
            <a:r>
              <a:rPr b="1" lang="en-US" sz="2700">
                <a:solidFill>
                  <a:schemeClr val="dk1"/>
                </a:solidFill>
                <a:latin typeface="Mulish"/>
                <a:ea typeface="Mulish"/>
                <a:cs typeface="Mulish"/>
                <a:sym typeface="Mulish"/>
              </a:rPr>
              <a:t>Economics of vBox:</a:t>
            </a:r>
            <a:endParaRPr b="1" sz="2700">
              <a:solidFill>
                <a:schemeClr val="dk1"/>
              </a:solidFill>
              <a:latin typeface="Mulish"/>
              <a:ea typeface="Mulish"/>
              <a:cs typeface="Mulish"/>
              <a:sym typeface="Mulish"/>
            </a:endParaRPr>
          </a:p>
          <a:p>
            <a:pPr indent="-374650" lvl="1" marL="914400" rtl="0" algn="l">
              <a:lnSpc>
                <a:spcPct val="90000"/>
              </a:lnSpc>
              <a:spcBef>
                <a:spcPts val="0"/>
              </a:spcBef>
              <a:spcAft>
                <a:spcPts val="0"/>
              </a:spcAft>
              <a:buClr>
                <a:schemeClr val="dk1"/>
              </a:buClr>
              <a:buSzPts val="2300"/>
              <a:buFont typeface="Mulish"/>
              <a:buChar char="○"/>
            </a:pPr>
            <a:r>
              <a:rPr lang="en-US" sz="2300">
                <a:solidFill>
                  <a:schemeClr val="dk1"/>
                </a:solidFill>
                <a:latin typeface="Mulish"/>
                <a:ea typeface="Mulish"/>
                <a:cs typeface="Mulish"/>
                <a:sym typeface="Mulish"/>
              </a:rPr>
              <a:t>Cost of Production: $345.50, RasPi 4 is 4.8 times more expensive than usual price. </a:t>
            </a:r>
            <a:endParaRPr sz="2300">
              <a:solidFill>
                <a:schemeClr val="dk1"/>
              </a:solidFill>
              <a:latin typeface="Mulish"/>
              <a:ea typeface="Mulish"/>
              <a:cs typeface="Mulish"/>
              <a:sym typeface="Mulish"/>
            </a:endParaRPr>
          </a:p>
          <a:p>
            <a:pPr indent="-374650" lvl="1" marL="914400" rtl="0" algn="l">
              <a:lnSpc>
                <a:spcPct val="90000"/>
              </a:lnSpc>
              <a:spcBef>
                <a:spcPts val="0"/>
              </a:spcBef>
              <a:spcAft>
                <a:spcPts val="0"/>
              </a:spcAft>
              <a:buClr>
                <a:schemeClr val="dk1"/>
              </a:buClr>
              <a:buSzPts val="2300"/>
              <a:buFont typeface="Mulish"/>
              <a:buChar char="○"/>
            </a:pPr>
            <a:r>
              <a:rPr lang="en-US" sz="2300">
                <a:solidFill>
                  <a:schemeClr val="dk1"/>
                </a:solidFill>
                <a:latin typeface="Mulish"/>
                <a:ea typeface="Mulish"/>
                <a:cs typeface="Mulish"/>
                <a:sym typeface="Mulish"/>
              </a:rPr>
              <a:t>Bulk Purchase of items would significantly reduce cost for larger-scale production.</a:t>
            </a:r>
            <a:endParaRPr sz="2300">
              <a:solidFill>
                <a:schemeClr val="dk1"/>
              </a:solidFill>
              <a:latin typeface="Mulish"/>
              <a:ea typeface="Mulish"/>
              <a:cs typeface="Mulish"/>
              <a:sym typeface="Mulish"/>
            </a:endParaRPr>
          </a:p>
        </p:txBody>
      </p:sp>
      <p:pic>
        <p:nvPicPr>
          <p:cNvPr id="188" name="Google Shape;188;p23"/>
          <p:cNvPicPr preferRelativeResize="0"/>
          <p:nvPr/>
        </p:nvPicPr>
        <p:blipFill>
          <a:blip r:embed="rId3">
            <a:alphaModFix/>
          </a:blip>
          <a:stretch>
            <a:fillRect/>
          </a:stretch>
        </p:blipFill>
        <p:spPr>
          <a:xfrm>
            <a:off x="8848175" y="2917200"/>
            <a:ext cx="3265301" cy="2046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4"/>
          <p:cNvSpPr txBox="1"/>
          <p:nvPr>
            <p:ph type="title"/>
          </p:nvPr>
        </p:nvSpPr>
        <p:spPr>
          <a:xfrm>
            <a:off x="609591" y="101601"/>
            <a:ext cx="7687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990"/>
              <a:buNone/>
            </a:pPr>
            <a:r>
              <a:rPr lang="en-US" sz="3220"/>
              <a:t>Health/Societal/Political </a:t>
            </a:r>
            <a:r>
              <a:rPr lang="en-US" sz="3220"/>
              <a:t>Concerns</a:t>
            </a:r>
            <a:endParaRPr sz="3220"/>
          </a:p>
        </p:txBody>
      </p:sp>
      <p:sp>
        <p:nvSpPr>
          <p:cNvPr id="195" name="Google Shape;195;p24"/>
          <p:cNvSpPr txBox="1"/>
          <p:nvPr>
            <p:ph idx="1" type="body"/>
          </p:nvPr>
        </p:nvSpPr>
        <p:spPr>
          <a:xfrm>
            <a:off x="609600" y="1478850"/>
            <a:ext cx="5142000" cy="4680900"/>
          </a:xfrm>
          <a:prstGeom prst="rect">
            <a:avLst/>
          </a:prstGeom>
        </p:spPr>
        <p:txBody>
          <a:bodyPr anchorCtr="0" anchor="t" bIns="45700" lIns="91425" spcFirstLastPara="1" rIns="91425" wrap="square" tIns="45700">
            <a:normAutofit/>
          </a:bodyPr>
          <a:lstStyle/>
          <a:p>
            <a:pPr indent="-314325" lvl="0" marL="457200" rtl="0" algn="l">
              <a:lnSpc>
                <a:spcPct val="150000"/>
              </a:lnSpc>
              <a:spcBef>
                <a:spcPts val="640"/>
              </a:spcBef>
              <a:spcAft>
                <a:spcPts val="0"/>
              </a:spcAft>
              <a:buClr>
                <a:schemeClr val="dk1"/>
              </a:buClr>
              <a:buSzPts val="1350"/>
              <a:buFont typeface="Mulish"/>
              <a:buChar char="●"/>
            </a:pPr>
            <a:r>
              <a:rPr lang="en-US" sz="1350">
                <a:solidFill>
                  <a:schemeClr val="dk1"/>
                </a:solidFill>
                <a:latin typeface="Mulish"/>
                <a:ea typeface="Mulish"/>
                <a:cs typeface="Mulish"/>
                <a:sym typeface="Mulish"/>
              </a:rPr>
              <a:t>Social</a:t>
            </a:r>
            <a:endParaRPr sz="1350">
              <a:solidFill>
                <a:schemeClr val="dk1"/>
              </a:solidFill>
              <a:latin typeface="Mulish"/>
              <a:ea typeface="Mulish"/>
              <a:cs typeface="Mulish"/>
              <a:sym typeface="Mulish"/>
            </a:endParaRPr>
          </a:p>
          <a:p>
            <a:pPr indent="-314325" lvl="1" marL="914400" rtl="0" algn="l">
              <a:lnSpc>
                <a:spcPct val="150000"/>
              </a:lnSpc>
              <a:spcBef>
                <a:spcPts val="0"/>
              </a:spcBef>
              <a:spcAft>
                <a:spcPts val="0"/>
              </a:spcAft>
              <a:buClr>
                <a:schemeClr val="dk1"/>
              </a:buClr>
              <a:buSzPts val="1350"/>
              <a:buFont typeface="Mulish"/>
              <a:buChar char="○"/>
            </a:pPr>
            <a:r>
              <a:rPr lang="en-US" sz="1350">
                <a:solidFill>
                  <a:schemeClr val="dk1"/>
                </a:solidFill>
                <a:latin typeface="Mulish"/>
                <a:ea typeface="Mulish"/>
                <a:cs typeface="Mulish"/>
                <a:sym typeface="Mulish"/>
              </a:rPr>
              <a:t>Society benefits directly from reduced poor driving practices -- more saved lives. </a:t>
            </a:r>
            <a:endParaRPr sz="1350">
              <a:solidFill>
                <a:schemeClr val="dk1"/>
              </a:solidFill>
              <a:latin typeface="Mulish"/>
              <a:ea typeface="Mulish"/>
              <a:cs typeface="Mulish"/>
              <a:sym typeface="Mulish"/>
            </a:endParaRPr>
          </a:p>
          <a:p>
            <a:pPr indent="-314325" lvl="1" marL="914400" rtl="0" algn="l">
              <a:lnSpc>
                <a:spcPct val="150000"/>
              </a:lnSpc>
              <a:spcBef>
                <a:spcPts val="0"/>
              </a:spcBef>
              <a:spcAft>
                <a:spcPts val="0"/>
              </a:spcAft>
              <a:buClr>
                <a:schemeClr val="dk1"/>
              </a:buClr>
              <a:buSzPts val="1350"/>
              <a:buFont typeface="Mulish"/>
              <a:buChar char="○"/>
            </a:pPr>
            <a:r>
              <a:rPr lang="en-US" sz="1350">
                <a:solidFill>
                  <a:schemeClr val="dk1"/>
                </a:solidFill>
                <a:latin typeface="Mulish"/>
                <a:ea typeface="Mulish"/>
                <a:cs typeface="Mulish"/>
                <a:sym typeface="Mulish"/>
              </a:rPr>
              <a:t>Blackbox will be manufactured in a compact design such that </a:t>
            </a:r>
            <a:r>
              <a:rPr lang="en-US" sz="1350">
                <a:solidFill>
                  <a:schemeClr val="dk1"/>
                </a:solidFill>
                <a:latin typeface="Mulish"/>
                <a:ea typeface="Mulish"/>
                <a:cs typeface="Mulish"/>
                <a:sym typeface="Mulish"/>
              </a:rPr>
              <a:t>driver's</a:t>
            </a:r>
            <a:r>
              <a:rPr lang="en-US" sz="1350">
                <a:solidFill>
                  <a:schemeClr val="dk1"/>
                </a:solidFill>
                <a:latin typeface="Mulish"/>
                <a:ea typeface="Mulish"/>
                <a:cs typeface="Mulish"/>
                <a:sym typeface="Mulish"/>
              </a:rPr>
              <a:t> ability to drive is not impacted by the device.</a:t>
            </a:r>
            <a:endParaRPr sz="1350">
              <a:solidFill>
                <a:schemeClr val="dk1"/>
              </a:solidFill>
              <a:latin typeface="Mulish"/>
              <a:ea typeface="Mulish"/>
              <a:cs typeface="Mulish"/>
              <a:sym typeface="Mulish"/>
            </a:endParaRPr>
          </a:p>
          <a:p>
            <a:pPr indent="-314325" lvl="1" marL="914400" rtl="0" algn="l">
              <a:lnSpc>
                <a:spcPct val="150000"/>
              </a:lnSpc>
              <a:spcBef>
                <a:spcPts val="0"/>
              </a:spcBef>
              <a:spcAft>
                <a:spcPts val="0"/>
              </a:spcAft>
              <a:buClr>
                <a:schemeClr val="dk1"/>
              </a:buClr>
              <a:buSzPts val="1350"/>
              <a:buFont typeface="Mulish"/>
              <a:buChar char="○"/>
            </a:pPr>
            <a:r>
              <a:rPr lang="en-US" sz="1350">
                <a:solidFill>
                  <a:schemeClr val="dk1"/>
                </a:solidFill>
                <a:latin typeface="Mulish"/>
                <a:ea typeface="Mulish"/>
                <a:cs typeface="Mulish"/>
                <a:sym typeface="Mulish"/>
              </a:rPr>
              <a:t>Reduce the amount of crashed cars. Reducing the amount of cars that are </a:t>
            </a:r>
            <a:r>
              <a:rPr lang="en-US" sz="1350">
                <a:solidFill>
                  <a:schemeClr val="dk1"/>
                </a:solidFill>
                <a:latin typeface="Mulish"/>
                <a:ea typeface="Mulish"/>
                <a:cs typeface="Mulish"/>
                <a:sym typeface="Mulish"/>
              </a:rPr>
              <a:t>deemed</a:t>
            </a:r>
            <a:r>
              <a:rPr lang="en-US" sz="1350">
                <a:solidFill>
                  <a:schemeClr val="dk1"/>
                </a:solidFill>
                <a:latin typeface="Mulish"/>
                <a:ea typeface="Mulish"/>
                <a:cs typeface="Mulish"/>
                <a:sym typeface="Mulish"/>
              </a:rPr>
              <a:t> totaled.</a:t>
            </a:r>
            <a:endParaRPr sz="1350">
              <a:solidFill>
                <a:schemeClr val="dk1"/>
              </a:solidFill>
              <a:latin typeface="Mulish"/>
              <a:ea typeface="Mulish"/>
              <a:cs typeface="Mulish"/>
              <a:sym typeface="Mulish"/>
            </a:endParaRPr>
          </a:p>
        </p:txBody>
      </p:sp>
      <p:sp>
        <p:nvSpPr>
          <p:cNvPr id="196" name="Google Shape;196;p24"/>
          <p:cNvSpPr txBox="1"/>
          <p:nvPr>
            <p:ph idx="1" type="body"/>
          </p:nvPr>
        </p:nvSpPr>
        <p:spPr>
          <a:xfrm>
            <a:off x="6214525" y="1478850"/>
            <a:ext cx="5142000" cy="4680900"/>
          </a:xfrm>
          <a:prstGeom prst="rect">
            <a:avLst/>
          </a:prstGeom>
        </p:spPr>
        <p:txBody>
          <a:bodyPr anchorCtr="0" anchor="t" bIns="45700" lIns="91425" spcFirstLastPara="1" rIns="91425" wrap="square" tIns="45700">
            <a:noAutofit/>
          </a:bodyPr>
          <a:lstStyle/>
          <a:p>
            <a:pPr indent="-314721" lvl="0" marL="457200" rtl="0" algn="l">
              <a:lnSpc>
                <a:spcPct val="130000"/>
              </a:lnSpc>
              <a:spcBef>
                <a:spcPts val="640"/>
              </a:spcBef>
              <a:spcAft>
                <a:spcPts val="0"/>
              </a:spcAft>
              <a:buClr>
                <a:schemeClr val="dk1"/>
              </a:buClr>
              <a:buSzPts val="1356"/>
              <a:buFont typeface="Mulish"/>
              <a:buChar char="●"/>
            </a:pPr>
            <a:r>
              <a:rPr lang="en-US" sz="1356">
                <a:solidFill>
                  <a:schemeClr val="dk1"/>
                </a:solidFill>
                <a:latin typeface="Mulish"/>
                <a:ea typeface="Mulish"/>
                <a:cs typeface="Mulish"/>
                <a:sym typeface="Mulish"/>
              </a:rPr>
              <a:t>Political</a:t>
            </a:r>
            <a:endParaRPr sz="1356">
              <a:solidFill>
                <a:schemeClr val="dk1"/>
              </a:solidFill>
              <a:latin typeface="Mulish"/>
              <a:ea typeface="Mulish"/>
              <a:cs typeface="Mulish"/>
              <a:sym typeface="Mulish"/>
            </a:endParaRPr>
          </a:p>
          <a:p>
            <a:pPr indent="-314721" lvl="1" marL="914400" rtl="0" algn="l">
              <a:lnSpc>
                <a:spcPct val="130000"/>
              </a:lnSpc>
              <a:spcBef>
                <a:spcPts val="0"/>
              </a:spcBef>
              <a:spcAft>
                <a:spcPts val="0"/>
              </a:spcAft>
              <a:buClr>
                <a:schemeClr val="dk1"/>
              </a:buClr>
              <a:buSzPts val="1356"/>
              <a:buFont typeface="Mulish"/>
              <a:buChar char="○"/>
            </a:pPr>
            <a:r>
              <a:rPr lang="en-US" sz="1356">
                <a:solidFill>
                  <a:schemeClr val="dk1"/>
                </a:solidFill>
                <a:latin typeface="Mulish"/>
                <a:ea typeface="Mulish"/>
                <a:cs typeface="Mulish"/>
                <a:sym typeface="Mulish"/>
              </a:rPr>
              <a:t>Road Safety continues to be a high-priority political topic for countries i.e Spain and Italy</a:t>
            </a:r>
            <a:endParaRPr sz="1356">
              <a:solidFill>
                <a:schemeClr val="dk1"/>
              </a:solidFill>
              <a:latin typeface="Mulish"/>
              <a:ea typeface="Mulish"/>
              <a:cs typeface="Mulish"/>
              <a:sym typeface="Mulish"/>
            </a:endParaRPr>
          </a:p>
          <a:p>
            <a:pPr indent="-314721" lvl="1" marL="914400" rtl="0" algn="l">
              <a:lnSpc>
                <a:spcPct val="130000"/>
              </a:lnSpc>
              <a:spcBef>
                <a:spcPts val="0"/>
              </a:spcBef>
              <a:spcAft>
                <a:spcPts val="0"/>
              </a:spcAft>
              <a:buClr>
                <a:schemeClr val="dk1"/>
              </a:buClr>
              <a:buSzPts val="1356"/>
              <a:buFont typeface="Mulish"/>
              <a:buChar char="○"/>
            </a:pPr>
            <a:r>
              <a:rPr lang="en-US" sz="1356">
                <a:solidFill>
                  <a:schemeClr val="dk1"/>
                </a:solidFill>
                <a:latin typeface="Mulish"/>
                <a:ea typeface="Mulish"/>
                <a:cs typeface="Mulish"/>
                <a:sym typeface="Mulish"/>
              </a:rPr>
              <a:t>Previously, many road safety public policies include more resources for police enforcement/traffic management, these policies are hardly effective without required funding.</a:t>
            </a:r>
            <a:endParaRPr sz="1356">
              <a:solidFill>
                <a:schemeClr val="dk1"/>
              </a:solidFill>
              <a:latin typeface="Mulish"/>
              <a:ea typeface="Mulish"/>
              <a:cs typeface="Mulish"/>
              <a:sym typeface="Mulish"/>
            </a:endParaRPr>
          </a:p>
          <a:p>
            <a:pPr indent="-314721" lvl="1" marL="914400" rtl="0" algn="l">
              <a:lnSpc>
                <a:spcPct val="130000"/>
              </a:lnSpc>
              <a:spcBef>
                <a:spcPts val="0"/>
              </a:spcBef>
              <a:spcAft>
                <a:spcPts val="0"/>
              </a:spcAft>
              <a:buClr>
                <a:schemeClr val="dk1"/>
              </a:buClr>
              <a:buSzPts val="1356"/>
              <a:buFont typeface="Mulish"/>
              <a:buChar char="○"/>
            </a:pPr>
            <a:r>
              <a:rPr lang="en-US" sz="1356">
                <a:solidFill>
                  <a:schemeClr val="dk1"/>
                </a:solidFill>
                <a:latin typeface="Mulish"/>
                <a:ea typeface="Mulish"/>
                <a:cs typeface="Mulish"/>
                <a:sym typeface="Mulish"/>
              </a:rPr>
              <a:t>Automating driving assessment and creating custom profiling system provides a cheaper alternative to monitoring road safety.</a:t>
            </a:r>
            <a:endParaRPr sz="1356">
              <a:solidFill>
                <a:schemeClr val="dk1"/>
              </a:solidFill>
              <a:latin typeface="Mulish"/>
              <a:ea typeface="Mulish"/>
              <a:cs typeface="Mulish"/>
              <a:sym typeface="Mulish"/>
            </a:endParaRPr>
          </a:p>
          <a:p>
            <a:pPr indent="-314721" lvl="0" marL="457200" rtl="0" algn="l">
              <a:lnSpc>
                <a:spcPct val="130000"/>
              </a:lnSpc>
              <a:spcBef>
                <a:spcPts val="0"/>
              </a:spcBef>
              <a:spcAft>
                <a:spcPts val="0"/>
              </a:spcAft>
              <a:buClr>
                <a:schemeClr val="dk1"/>
              </a:buClr>
              <a:buSzPts val="1356"/>
              <a:buFont typeface="Mulish"/>
              <a:buChar char="●"/>
            </a:pPr>
            <a:r>
              <a:rPr lang="en-US" sz="1356">
                <a:solidFill>
                  <a:schemeClr val="dk1"/>
                </a:solidFill>
                <a:latin typeface="Mulish"/>
                <a:ea typeface="Mulish"/>
                <a:cs typeface="Mulish"/>
                <a:sym typeface="Mulish"/>
              </a:rPr>
              <a:t>Ethical</a:t>
            </a:r>
            <a:endParaRPr sz="1356">
              <a:solidFill>
                <a:schemeClr val="dk1"/>
              </a:solidFill>
              <a:latin typeface="Mulish"/>
              <a:ea typeface="Mulish"/>
              <a:cs typeface="Mulish"/>
              <a:sym typeface="Mulish"/>
            </a:endParaRPr>
          </a:p>
          <a:p>
            <a:pPr indent="-314721" lvl="1" marL="914400" rtl="0" algn="l">
              <a:lnSpc>
                <a:spcPct val="130000"/>
              </a:lnSpc>
              <a:spcBef>
                <a:spcPts val="0"/>
              </a:spcBef>
              <a:spcAft>
                <a:spcPts val="0"/>
              </a:spcAft>
              <a:buClr>
                <a:schemeClr val="dk1"/>
              </a:buClr>
              <a:buSzPts val="1356"/>
              <a:buFont typeface="Mulish"/>
              <a:buChar char="○"/>
            </a:pPr>
            <a:r>
              <a:rPr lang="en-US" sz="1356">
                <a:solidFill>
                  <a:schemeClr val="dk1"/>
                </a:solidFill>
                <a:latin typeface="Mulish"/>
                <a:ea typeface="Mulish"/>
                <a:cs typeface="Mulish"/>
                <a:sym typeface="Mulish"/>
              </a:rPr>
              <a:t>The more lives we save, the more ethical it is. We can save more lives by knowing the problem that caused a crash.</a:t>
            </a:r>
            <a:endParaRPr sz="1356">
              <a:solidFill>
                <a:schemeClr val="dk1"/>
              </a:solidFill>
              <a:latin typeface="Mulish"/>
              <a:ea typeface="Mulish"/>
              <a:cs typeface="Mulish"/>
              <a:sym typeface="Mulish"/>
            </a:endParaRPr>
          </a:p>
          <a:p>
            <a:pPr indent="-314721" lvl="1" marL="914400" rtl="0" algn="l">
              <a:lnSpc>
                <a:spcPct val="130000"/>
              </a:lnSpc>
              <a:spcBef>
                <a:spcPts val="0"/>
              </a:spcBef>
              <a:spcAft>
                <a:spcPts val="0"/>
              </a:spcAft>
              <a:buClr>
                <a:schemeClr val="dk1"/>
              </a:buClr>
              <a:buSzPts val="1356"/>
              <a:buFont typeface="Mulish"/>
              <a:buChar char="○"/>
            </a:pPr>
            <a:r>
              <a:rPr lang="en-US" sz="1356">
                <a:solidFill>
                  <a:schemeClr val="dk1"/>
                </a:solidFill>
                <a:latin typeface="Mulish"/>
                <a:ea typeface="Mulish"/>
                <a:cs typeface="Mulish"/>
                <a:sym typeface="Mulish"/>
              </a:rPr>
              <a:t>It is also ethical to have more safe drivers, and reduce untrained drivers to make our roads much safer for everybody.</a:t>
            </a:r>
            <a:endParaRPr sz="1356">
              <a:solidFill>
                <a:schemeClr val="dk1"/>
              </a:solidFill>
              <a:latin typeface="Mulish"/>
              <a:ea typeface="Mulish"/>
              <a:cs typeface="Mulish"/>
              <a:sym typeface="Mulish"/>
            </a:endParaRPr>
          </a:p>
        </p:txBody>
      </p:sp>
      <p:pic>
        <p:nvPicPr>
          <p:cNvPr id="197" name="Google Shape;197;p24"/>
          <p:cNvPicPr preferRelativeResize="0"/>
          <p:nvPr/>
        </p:nvPicPr>
        <p:blipFill>
          <a:blip r:embed="rId3">
            <a:alphaModFix/>
          </a:blip>
          <a:stretch>
            <a:fillRect/>
          </a:stretch>
        </p:blipFill>
        <p:spPr>
          <a:xfrm>
            <a:off x="1267800" y="4125775"/>
            <a:ext cx="4386651" cy="21933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5"/>
          <p:cNvSpPr txBox="1"/>
          <p:nvPr>
            <p:ph type="title"/>
          </p:nvPr>
        </p:nvSpPr>
        <p:spPr>
          <a:xfrm>
            <a:off x="643466" y="101601"/>
            <a:ext cx="76878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Schedule</a:t>
            </a:r>
            <a:r>
              <a:rPr lang="en-US"/>
              <a:t> of tasks</a:t>
            </a:r>
            <a:endParaRPr/>
          </a:p>
        </p:txBody>
      </p:sp>
      <p:sp>
        <p:nvSpPr>
          <p:cNvPr id="204" name="Google Shape;204;p25"/>
          <p:cNvSpPr txBox="1"/>
          <p:nvPr>
            <p:ph idx="1" type="body"/>
          </p:nvPr>
        </p:nvSpPr>
        <p:spPr>
          <a:xfrm>
            <a:off x="6165775" y="1476825"/>
            <a:ext cx="5696100" cy="4792200"/>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130000"/>
              </a:lnSpc>
              <a:spcBef>
                <a:spcPts val="0"/>
              </a:spcBef>
              <a:spcAft>
                <a:spcPts val="0"/>
              </a:spcAft>
              <a:buSzPct val="42922"/>
              <a:buNone/>
            </a:pPr>
            <a:r>
              <a:t/>
            </a:r>
            <a:endParaRPr sz="2370">
              <a:solidFill>
                <a:schemeClr val="dk1"/>
              </a:solidFill>
              <a:latin typeface="Mulish"/>
              <a:ea typeface="Mulish"/>
              <a:cs typeface="Mulish"/>
              <a:sym typeface="Mulish"/>
            </a:endParaRPr>
          </a:p>
          <a:p>
            <a:pPr indent="-346809" lvl="0" marL="457200" rtl="0" algn="l">
              <a:lnSpc>
                <a:spcPct val="130000"/>
              </a:lnSpc>
              <a:spcBef>
                <a:spcPts val="0"/>
              </a:spcBef>
              <a:spcAft>
                <a:spcPts val="0"/>
              </a:spcAft>
              <a:buClr>
                <a:schemeClr val="dk1"/>
              </a:buClr>
              <a:buSzPct val="100000"/>
              <a:buFont typeface="Mulish"/>
              <a:buChar char="●"/>
            </a:pPr>
            <a:r>
              <a:rPr lang="en-US" sz="2012">
                <a:solidFill>
                  <a:schemeClr val="dk1"/>
                </a:solidFill>
                <a:latin typeface="Mulish"/>
                <a:ea typeface="Mulish"/>
                <a:cs typeface="Mulish"/>
                <a:sym typeface="Mulish"/>
              </a:rPr>
              <a:t>Project is on schedule</a:t>
            </a:r>
            <a:endParaRPr sz="2012">
              <a:solidFill>
                <a:schemeClr val="dk1"/>
              </a:solidFill>
              <a:latin typeface="Mulish"/>
              <a:ea typeface="Mulish"/>
              <a:cs typeface="Mulish"/>
              <a:sym typeface="Mulish"/>
            </a:endParaRPr>
          </a:p>
          <a:p>
            <a:pPr indent="-346809" lvl="0" marL="457200" rtl="0" algn="l">
              <a:lnSpc>
                <a:spcPct val="130000"/>
              </a:lnSpc>
              <a:spcBef>
                <a:spcPts val="0"/>
              </a:spcBef>
              <a:spcAft>
                <a:spcPts val="0"/>
              </a:spcAft>
              <a:buClr>
                <a:schemeClr val="dk1"/>
              </a:buClr>
              <a:buSzPct val="100000"/>
              <a:buFont typeface="Mulish"/>
              <a:buChar char="●"/>
            </a:pPr>
            <a:r>
              <a:rPr lang="en-US" sz="2012">
                <a:solidFill>
                  <a:schemeClr val="dk1"/>
                </a:solidFill>
                <a:latin typeface="Mulish"/>
                <a:ea typeface="Mulish"/>
                <a:cs typeface="Mulish"/>
                <a:sym typeface="Mulish"/>
              </a:rPr>
              <a:t>Major tasks to be completed:</a:t>
            </a:r>
            <a:endParaRPr sz="2012">
              <a:solidFill>
                <a:schemeClr val="dk1"/>
              </a:solidFill>
              <a:latin typeface="Mulish"/>
              <a:ea typeface="Mulish"/>
              <a:cs typeface="Mulish"/>
              <a:sym typeface="Mulish"/>
            </a:endParaRPr>
          </a:p>
          <a:p>
            <a:pPr indent="-346809" lvl="1" marL="1371600" rtl="0" algn="l">
              <a:lnSpc>
                <a:spcPct val="130000"/>
              </a:lnSpc>
              <a:spcBef>
                <a:spcPts val="0"/>
              </a:spcBef>
              <a:spcAft>
                <a:spcPts val="0"/>
              </a:spcAft>
              <a:buClr>
                <a:schemeClr val="dk1"/>
              </a:buClr>
              <a:buSzPct val="100000"/>
              <a:buFont typeface="Mulish"/>
              <a:buChar char="○"/>
            </a:pPr>
            <a:r>
              <a:rPr lang="en-US" sz="2012">
                <a:solidFill>
                  <a:schemeClr val="dk1"/>
                </a:solidFill>
                <a:latin typeface="Mulish"/>
                <a:ea typeface="Mulish"/>
                <a:cs typeface="Mulish"/>
                <a:sym typeface="Mulish"/>
              </a:rPr>
              <a:t>Software: Add integration of the Google API. Design improvements /options to WebApp. </a:t>
            </a:r>
            <a:endParaRPr sz="2012">
              <a:solidFill>
                <a:schemeClr val="dk1"/>
              </a:solidFill>
              <a:latin typeface="Mulish"/>
              <a:ea typeface="Mulish"/>
              <a:cs typeface="Mulish"/>
              <a:sym typeface="Mulish"/>
            </a:endParaRPr>
          </a:p>
          <a:p>
            <a:pPr indent="-346809" lvl="1" marL="1371600" rtl="0" algn="l">
              <a:lnSpc>
                <a:spcPct val="130000"/>
              </a:lnSpc>
              <a:spcBef>
                <a:spcPts val="0"/>
              </a:spcBef>
              <a:spcAft>
                <a:spcPts val="0"/>
              </a:spcAft>
              <a:buClr>
                <a:schemeClr val="dk1"/>
              </a:buClr>
              <a:buSzPct val="100000"/>
              <a:buFont typeface="Mulish"/>
              <a:buChar char="○"/>
            </a:pPr>
            <a:r>
              <a:rPr lang="en-US" sz="2012">
                <a:solidFill>
                  <a:schemeClr val="dk1"/>
                </a:solidFill>
                <a:latin typeface="Mulish"/>
                <a:ea typeface="Mulish"/>
                <a:cs typeface="Mulish"/>
                <a:sym typeface="Mulish"/>
              </a:rPr>
              <a:t>Hardware: Establish a script to upload CSV file to the cloud. Handle errors in data.</a:t>
            </a:r>
            <a:endParaRPr sz="2012">
              <a:solidFill>
                <a:schemeClr val="dk1"/>
              </a:solidFill>
              <a:latin typeface="Mulish"/>
              <a:ea typeface="Mulish"/>
              <a:cs typeface="Mulish"/>
              <a:sym typeface="Mulish"/>
            </a:endParaRPr>
          </a:p>
          <a:p>
            <a:pPr indent="-346809" lvl="1" marL="1371600" rtl="0" algn="l">
              <a:lnSpc>
                <a:spcPct val="130000"/>
              </a:lnSpc>
              <a:spcBef>
                <a:spcPts val="0"/>
              </a:spcBef>
              <a:spcAft>
                <a:spcPts val="0"/>
              </a:spcAft>
              <a:buClr>
                <a:schemeClr val="dk1"/>
              </a:buClr>
              <a:buSzPct val="100000"/>
              <a:buFont typeface="Mulish"/>
              <a:buChar char="○"/>
            </a:pPr>
            <a:r>
              <a:rPr lang="en-US" sz="2012">
                <a:solidFill>
                  <a:schemeClr val="dk1"/>
                </a:solidFill>
                <a:latin typeface="Mulish"/>
                <a:ea typeface="Mulish"/>
                <a:cs typeface="Mulish"/>
                <a:sym typeface="Mulish"/>
              </a:rPr>
              <a:t>Data Analytics: Determine algorithm to score the drivers’ behaviors.</a:t>
            </a:r>
            <a:endParaRPr sz="2012">
              <a:solidFill>
                <a:schemeClr val="dk1"/>
              </a:solidFill>
              <a:latin typeface="Mulish"/>
              <a:ea typeface="Mulish"/>
              <a:cs typeface="Mulish"/>
              <a:sym typeface="Mulish"/>
            </a:endParaRPr>
          </a:p>
          <a:p>
            <a:pPr indent="-346809" lvl="1" marL="1371600" rtl="0" algn="l">
              <a:lnSpc>
                <a:spcPct val="130000"/>
              </a:lnSpc>
              <a:spcBef>
                <a:spcPts val="0"/>
              </a:spcBef>
              <a:spcAft>
                <a:spcPts val="0"/>
              </a:spcAft>
              <a:buClr>
                <a:schemeClr val="dk1"/>
              </a:buClr>
              <a:buSzPct val="100000"/>
              <a:buFont typeface="Mulish"/>
              <a:buChar char="○"/>
            </a:pPr>
            <a:r>
              <a:rPr lang="en-US" sz="2012">
                <a:solidFill>
                  <a:schemeClr val="dk1"/>
                </a:solidFill>
                <a:latin typeface="Mulish"/>
                <a:ea typeface="Mulish"/>
                <a:cs typeface="Mulish"/>
                <a:sym typeface="Mulish"/>
              </a:rPr>
              <a:t>All: Testing and debugging of the system.</a:t>
            </a:r>
            <a:endParaRPr sz="2012">
              <a:solidFill>
                <a:schemeClr val="dk1"/>
              </a:solidFill>
              <a:latin typeface="Mulish"/>
              <a:ea typeface="Mulish"/>
              <a:cs typeface="Mulish"/>
              <a:sym typeface="Mulish"/>
            </a:endParaRPr>
          </a:p>
        </p:txBody>
      </p:sp>
      <p:pic>
        <p:nvPicPr>
          <p:cNvPr id="205" name="Google Shape;205;p25"/>
          <p:cNvPicPr preferRelativeResize="0"/>
          <p:nvPr/>
        </p:nvPicPr>
        <p:blipFill>
          <a:blip r:embed="rId3">
            <a:alphaModFix/>
          </a:blip>
          <a:stretch>
            <a:fillRect/>
          </a:stretch>
        </p:blipFill>
        <p:spPr>
          <a:xfrm>
            <a:off x="374575" y="1400739"/>
            <a:ext cx="5791200" cy="494437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6"/>
          <p:cNvSpPr txBox="1"/>
          <p:nvPr>
            <p:ph type="title"/>
          </p:nvPr>
        </p:nvSpPr>
        <p:spPr>
          <a:xfrm>
            <a:off x="461525" y="101600"/>
            <a:ext cx="81537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SzPts val="990"/>
              <a:buNone/>
            </a:pPr>
            <a:r>
              <a:rPr lang="en-US" sz="3820"/>
              <a:t>Project Management and teamwork</a:t>
            </a:r>
            <a:endParaRPr sz="3820"/>
          </a:p>
        </p:txBody>
      </p:sp>
      <p:sp>
        <p:nvSpPr>
          <p:cNvPr id="212" name="Google Shape;212;p26"/>
          <p:cNvSpPr txBox="1"/>
          <p:nvPr>
            <p:ph idx="1" type="body"/>
          </p:nvPr>
        </p:nvSpPr>
        <p:spPr>
          <a:xfrm>
            <a:off x="1596375" y="1244600"/>
            <a:ext cx="2795700" cy="726000"/>
          </a:xfrm>
          <a:prstGeom prst="rect">
            <a:avLst/>
          </a:prstGeom>
        </p:spPr>
        <p:txBody>
          <a:bodyPr anchorCtr="0" anchor="t" bIns="45700" lIns="91425" spcFirstLastPara="1" rIns="91425" wrap="square" tIns="45700">
            <a:normAutofit/>
          </a:bodyPr>
          <a:lstStyle/>
          <a:p>
            <a:pPr indent="0" lvl="0" marL="457200" rtl="0" algn="l">
              <a:spcBef>
                <a:spcPts val="640"/>
              </a:spcBef>
              <a:spcAft>
                <a:spcPts val="0"/>
              </a:spcAft>
              <a:buNone/>
            </a:pPr>
            <a:r>
              <a:rPr lang="en-US">
                <a:solidFill>
                  <a:schemeClr val="dk1"/>
                </a:solidFill>
                <a:latin typeface="Mulish"/>
                <a:ea typeface="Mulish"/>
                <a:cs typeface="Mulish"/>
                <a:sym typeface="Mulish"/>
              </a:rPr>
              <a:t>Hardware</a:t>
            </a:r>
            <a:endParaRPr>
              <a:solidFill>
                <a:schemeClr val="dk1"/>
              </a:solidFill>
              <a:latin typeface="Mulish"/>
              <a:ea typeface="Mulish"/>
              <a:cs typeface="Mulish"/>
              <a:sym typeface="Mulish"/>
            </a:endParaRPr>
          </a:p>
        </p:txBody>
      </p:sp>
      <p:sp>
        <p:nvSpPr>
          <p:cNvPr id="213" name="Google Shape;213;p26"/>
          <p:cNvSpPr txBox="1"/>
          <p:nvPr>
            <p:ph idx="1" type="body"/>
          </p:nvPr>
        </p:nvSpPr>
        <p:spPr>
          <a:xfrm>
            <a:off x="7614225" y="1244600"/>
            <a:ext cx="2795700" cy="726000"/>
          </a:xfrm>
          <a:prstGeom prst="rect">
            <a:avLst/>
          </a:prstGeom>
        </p:spPr>
        <p:txBody>
          <a:bodyPr anchorCtr="0" anchor="t" bIns="45700" lIns="91425" spcFirstLastPara="1" rIns="91425" wrap="square" tIns="45700">
            <a:normAutofit/>
          </a:bodyPr>
          <a:lstStyle/>
          <a:p>
            <a:pPr indent="0" lvl="0" marL="457200" rtl="0" algn="l">
              <a:spcBef>
                <a:spcPts val="640"/>
              </a:spcBef>
              <a:spcAft>
                <a:spcPts val="0"/>
              </a:spcAft>
              <a:buNone/>
            </a:pPr>
            <a:r>
              <a:rPr lang="en-US">
                <a:solidFill>
                  <a:schemeClr val="dk1"/>
                </a:solidFill>
                <a:latin typeface="Mulish"/>
                <a:ea typeface="Mulish"/>
                <a:cs typeface="Mulish"/>
                <a:sym typeface="Mulish"/>
              </a:rPr>
              <a:t>Software</a:t>
            </a:r>
            <a:endParaRPr>
              <a:solidFill>
                <a:schemeClr val="dk1"/>
              </a:solidFill>
              <a:latin typeface="Mulish"/>
              <a:ea typeface="Mulish"/>
              <a:cs typeface="Mulish"/>
              <a:sym typeface="Mulish"/>
            </a:endParaRPr>
          </a:p>
        </p:txBody>
      </p:sp>
      <p:pic>
        <p:nvPicPr>
          <p:cNvPr id="214" name="Google Shape;214;p26"/>
          <p:cNvPicPr preferRelativeResize="0"/>
          <p:nvPr/>
        </p:nvPicPr>
        <p:blipFill>
          <a:blip r:embed="rId3">
            <a:alphaModFix/>
          </a:blip>
          <a:stretch>
            <a:fillRect/>
          </a:stretch>
        </p:blipFill>
        <p:spPr>
          <a:xfrm>
            <a:off x="279575" y="1970600"/>
            <a:ext cx="2390775" cy="2390775"/>
          </a:xfrm>
          <a:prstGeom prst="rect">
            <a:avLst/>
          </a:prstGeom>
          <a:noFill/>
          <a:ln>
            <a:noFill/>
          </a:ln>
        </p:spPr>
      </p:pic>
      <p:pic>
        <p:nvPicPr>
          <p:cNvPr id="215" name="Google Shape;215;p26"/>
          <p:cNvPicPr preferRelativeResize="0"/>
          <p:nvPr/>
        </p:nvPicPr>
        <p:blipFill>
          <a:blip r:embed="rId4">
            <a:alphaModFix/>
          </a:blip>
          <a:stretch>
            <a:fillRect/>
          </a:stretch>
        </p:blipFill>
        <p:spPr>
          <a:xfrm>
            <a:off x="3424291" y="1936362"/>
            <a:ext cx="2225972" cy="2459275"/>
          </a:xfrm>
          <a:prstGeom prst="rect">
            <a:avLst/>
          </a:prstGeom>
          <a:noFill/>
          <a:ln>
            <a:noFill/>
          </a:ln>
        </p:spPr>
      </p:pic>
      <p:pic>
        <p:nvPicPr>
          <p:cNvPr id="216" name="Google Shape;216;p26"/>
          <p:cNvPicPr preferRelativeResize="0"/>
          <p:nvPr/>
        </p:nvPicPr>
        <p:blipFill>
          <a:blip r:embed="rId5">
            <a:alphaModFix/>
          </a:blip>
          <a:stretch>
            <a:fillRect/>
          </a:stretch>
        </p:blipFill>
        <p:spPr>
          <a:xfrm>
            <a:off x="6431513" y="1907243"/>
            <a:ext cx="2503075" cy="2517494"/>
          </a:xfrm>
          <a:prstGeom prst="rect">
            <a:avLst/>
          </a:prstGeom>
          <a:noFill/>
          <a:ln>
            <a:noFill/>
          </a:ln>
        </p:spPr>
      </p:pic>
      <p:pic>
        <p:nvPicPr>
          <p:cNvPr id="217" name="Google Shape;217;p26"/>
          <p:cNvPicPr preferRelativeResize="0"/>
          <p:nvPr/>
        </p:nvPicPr>
        <p:blipFill>
          <a:blip r:embed="rId6">
            <a:alphaModFix/>
          </a:blip>
          <a:stretch>
            <a:fillRect/>
          </a:stretch>
        </p:blipFill>
        <p:spPr>
          <a:xfrm>
            <a:off x="9604400" y="1907250"/>
            <a:ext cx="2225975" cy="2516756"/>
          </a:xfrm>
          <a:prstGeom prst="rect">
            <a:avLst/>
          </a:prstGeom>
          <a:noFill/>
          <a:ln>
            <a:noFill/>
          </a:ln>
        </p:spPr>
      </p:pic>
      <p:cxnSp>
        <p:nvCxnSpPr>
          <p:cNvPr id="218" name="Google Shape;218;p26"/>
          <p:cNvCxnSpPr/>
          <p:nvPr/>
        </p:nvCxnSpPr>
        <p:spPr>
          <a:xfrm>
            <a:off x="5879700" y="1297725"/>
            <a:ext cx="47100" cy="5088000"/>
          </a:xfrm>
          <a:prstGeom prst="straightConnector1">
            <a:avLst/>
          </a:prstGeom>
          <a:noFill/>
          <a:ln cap="flat" cmpd="sng" w="76200">
            <a:solidFill>
              <a:schemeClr val="dk1"/>
            </a:solidFill>
            <a:prstDash val="solid"/>
            <a:round/>
            <a:headEnd len="med" w="med" type="none"/>
            <a:tailEnd len="med" w="med" type="none"/>
          </a:ln>
        </p:spPr>
      </p:cxnSp>
      <p:sp>
        <p:nvSpPr>
          <p:cNvPr id="219" name="Google Shape;219;p26"/>
          <p:cNvSpPr txBox="1"/>
          <p:nvPr/>
        </p:nvSpPr>
        <p:spPr>
          <a:xfrm>
            <a:off x="315600" y="4520800"/>
            <a:ext cx="5208000" cy="21858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Mulish"/>
              <a:buChar char="●"/>
            </a:pPr>
            <a:r>
              <a:rPr lang="en-US" sz="1300">
                <a:latin typeface="Mulish"/>
                <a:ea typeface="Mulish"/>
                <a:cs typeface="Mulish"/>
                <a:sym typeface="Mulish"/>
              </a:rPr>
              <a:t>Receiving the parts ordered and soldering the necessary parts.</a:t>
            </a:r>
            <a:endParaRPr sz="1300">
              <a:latin typeface="Mulish"/>
              <a:ea typeface="Mulish"/>
              <a:cs typeface="Mulish"/>
              <a:sym typeface="Mulish"/>
            </a:endParaRPr>
          </a:p>
          <a:p>
            <a:pPr indent="-311150" lvl="0" marL="457200" rtl="0" algn="l">
              <a:spcBef>
                <a:spcPts val="0"/>
              </a:spcBef>
              <a:spcAft>
                <a:spcPts val="0"/>
              </a:spcAft>
              <a:buSzPts val="1300"/>
              <a:buFont typeface="Mulish"/>
              <a:buChar char="●"/>
            </a:pPr>
            <a:r>
              <a:rPr lang="en-US" sz="1300">
                <a:latin typeface="Mulish"/>
                <a:ea typeface="Mulish"/>
                <a:cs typeface="Mulish"/>
                <a:sym typeface="Mulish"/>
              </a:rPr>
              <a:t>Establishing a connection between each one of the components.</a:t>
            </a:r>
            <a:endParaRPr sz="1300">
              <a:latin typeface="Mulish"/>
              <a:ea typeface="Mulish"/>
              <a:cs typeface="Mulish"/>
              <a:sym typeface="Mulish"/>
            </a:endParaRPr>
          </a:p>
          <a:p>
            <a:pPr indent="-311150" lvl="0" marL="457200" rtl="0" algn="l">
              <a:spcBef>
                <a:spcPts val="0"/>
              </a:spcBef>
              <a:spcAft>
                <a:spcPts val="0"/>
              </a:spcAft>
              <a:buSzPts val="1300"/>
              <a:buFont typeface="Mulish"/>
              <a:buChar char="●"/>
            </a:pPr>
            <a:r>
              <a:rPr lang="en-US" sz="1300">
                <a:latin typeface="Mulish"/>
                <a:ea typeface="Mulish"/>
                <a:cs typeface="Mulish"/>
                <a:sym typeface="Mulish"/>
              </a:rPr>
              <a:t>Integrating the module connections together for a more compact device.</a:t>
            </a:r>
            <a:endParaRPr sz="1300">
              <a:latin typeface="Mulish"/>
              <a:ea typeface="Mulish"/>
              <a:cs typeface="Mulish"/>
              <a:sym typeface="Mulish"/>
            </a:endParaRPr>
          </a:p>
          <a:p>
            <a:pPr indent="-311150" lvl="0" marL="457200" rtl="0" algn="l">
              <a:spcBef>
                <a:spcPts val="0"/>
              </a:spcBef>
              <a:spcAft>
                <a:spcPts val="0"/>
              </a:spcAft>
              <a:buSzPts val="1300"/>
              <a:buFont typeface="Mulish"/>
              <a:buChar char="●"/>
            </a:pPr>
            <a:r>
              <a:rPr lang="en-US" sz="1300">
                <a:latin typeface="Mulish"/>
                <a:ea typeface="Mulish"/>
                <a:cs typeface="Mulish"/>
                <a:sym typeface="Mulish"/>
              </a:rPr>
              <a:t>Establish basic python scripts to test the connection between the devices.</a:t>
            </a:r>
            <a:endParaRPr sz="1300">
              <a:latin typeface="Mulish"/>
              <a:ea typeface="Mulish"/>
              <a:cs typeface="Mulish"/>
              <a:sym typeface="Mulish"/>
            </a:endParaRPr>
          </a:p>
          <a:p>
            <a:pPr indent="-311150" lvl="0" marL="457200" rtl="0" algn="l">
              <a:spcBef>
                <a:spcPts val="0"/>
              </a:spcBef>
              <a:spcAft>
                <a:spcPts val="0"/>
              </a:spcAft>
              <a:buSzPts val="1300"/>
              <a:buFont typeface="Mulish"/>
              <a:buChar char="●"/>
            </a:pPr>
            <a:r>
              <a:rPr lang="en-US" sz="1300">
                <a:latin typeface="Mulish"/>
                <a:ea typeface="Mulish"/>
                <a:cs typeface="Mulish"/>
                <a:sym typeface="Mulish"/>
              </a:rPr>
              <a:t>Establishing the CSV file format</a:t>
            </a:r>
            <a:endParaRPr sz="1300">
              <a:latin typeface="Mulish"/>
              <a:ea typeface="Mulish"/>
              <a:cs typeface="Mulish"/>
              <a:sym typeface="Mulish"/>
            </a:endParaRPr>
          </a:p>
          <a:p>
            <a:pPr indent="0" lvl="0" marL="457200" rtl="0" algn="l">
              <a:spcBef>
                <a:spcPts val="0"/>
              </a:spcBef>
              <a:spcAft>
                <a:spcPts val="0"/>
              </a:spcAft>
              <a:buNone/>
            </a:pPr>
            <a:r>
              <a:t/>
            </a:r>
            <a:endParaRPr sz="1300">
              <a:latin typeface="Mulish"/>
              <a:ea typeface="Mulish"/>
              <a:cs typeface="Mulish"/>
              <a:sym typeface="Mulish"/>
            </a:endParaRPr>
          </a:p>
        </p:txBody>
      </p:sp>
      <p:sp>
        <p:nvSpPr>
          <p:cNvPr id="220" name="Google Shape;220;p26"/>
          <p:cNvSpPr txBox="1"/>
          <p:nvPr/>
        </p:nvSpPr>
        <p:spPr>
          <a:xfrm>
            <a:off x="6310500" y="4597000"/>
            <a:ext cx="54987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ulish"/>
              <a:buChar char="●"/>
            </a:pPr>
            <a:r>
              <a:rPr lang="en-US">
                <a:latin typeface="Mulish"/>
                <a:ea typeface="Mulish"/>
                <a:cs typeface="Mulish"/>
                <a:sym typeface="Mulish"/>
              </a:rPr>
              <a:t>Established AWS DynamoDB.</a:t>
            </a:r>
            <a:endParaRPr>
              <a:latin typeface="Mulish"/>
              <a:ea typeface="Mulish"/>
              <a:cs typeface="Mulish"/>
              <a:sym typeface="Mulish"/>
            </a:endParaRPr>
          </a:p>
          <a:p>
            <a:pPr indent="-317500" lvl="0" marL="457200" rtl="0" algn="l">
              <a:spcBef>
                <a:spcPts val="0"/>
              </a:spcBef>
              <a:spcAft>
                <a:spcPts val="0"/>
              </a:spcAft>
              <a:buSzPts val="1400"/>
              <a:buFont typeface="Mulish"/>
              <a:buChar char="●"/>
            </a:pPr>
            <a:r>
              <a:rPr lang="en-US">
                <a:latin typeface="Mulish"/>
                <a:ea typeface="Mulish"/>
                <a:cs typeface="Mulish"/>
                <a:sym typeface="Mulish"/>
              </a:rPr>
              <a:t>Implemented Lambda functions and API gateway.</a:t>
            </a:r>
            <a:endParaRPr>
              <a:latin typeface="Mulish"/>
              <a:ea typeface="Mulish"/>
              <a:cs typeface="Mulish"/>
              <a:sym typeface="Mulish"/>
            </a:endParaRPr>
          </a:p>
          <a:p>
            <a:pPr indent="-317500" lvl="0" marL="457200" rtl="0" algn="l">
              <a:spcBef>
                <a:spcPts val="0"/>
              </a:spcBef>
              <a:spcAft>
                <a:spcPts val="0"/>
              </a:spcAft>
              <a:buSzPts val="1400"/>
              <a:buFont typeface="Mulish"/>
              <a:buChar char="●"/>
            </a:pPr>
            <a:r>
              <a:rPr lang="en-US">
                <a:latin typeface="Mulish"/>
                <a:ea typeface="Mulish"/>
                <a:cs typeface="Mulish"/>
                <a:sym typeface="Mulish"/>
              </a:rPr>
              <a:t>Established connection from React app to AWS Amplify to host web app online.</a:t>
            </a:r>
            <a:endParaRPr>
              <a:latin typeface="Mulish"/>
              <a:ea typeface="Mulish"/>
              <a:cs typeface="Mulish"/>
              <a:sym typeface="Mulish"/>
            </a:endParaRPr>
          </a:p>
          <a:p>
            <a:pPr indent="-317500" lvl="0" marL="457200" rtl="0" algn="l">
              <a:spcBef>
                <a:spcPts val="0"/>
              </a:spcBef>
              <a:spcAft>
                <a:spcPts val="0"/>
              </a:spcAft>
              <a:buSzPts val="1400"/>
              <a:buFont typeface="Mulish"/>
              <a:buChar char="●"/>
            </a:pPr>
            <a:r>
              <a:rPr lang="en-US">
                <a:latin typeface="Mulish"/>
                <a:ea typeface="Mulish"/>
                <a:cs typeface="Mulish"/>
                <a:sym typeface="Mulish"/>
              </a:rPr>
              <a:t>Made significant progress with designing the dashboard that the users see of the WebApp.</a:t>
            </a:r>
            <a:endParaRPr>
              <a:latin typeface="Mulish"/>
              <a:ea typeface="Mulish"/>
              <a:cs typeface="Mulish"/>
              <a:sym typeface="Mulish"/>
            </a:endParaRPr>
          </a:p>
          <a:p>
            <a:pPr indent="-317500" lvl="0" marL="457200" rtl="0" algn="l">
              <a:spcBef>
                <a:spcPts val="0"/>
              </a:spcBef>
              <a:spcAft>
                <a:spcPts val="0"/>
              </a:spcAft>
              <a:buSzPts val="1400"/>
              <a:buFont typeface="Mulish"/>
              <a:buChar char="●"/>
            </a:pPr>
            <a:r>
              <a:rPr lang="en-US">
                <a:latin typeface="Mulish"/>
                <a:ea typeface="Mulish"/>
                <a:cs typeface="Mulish"/>
                <a:sym typeface="Mulish"/>
              </a:rPr>
              <a:t>Added different graphs and different attributes to the webpage.</a:t>
            </a:r>
            <a:endParaRPr sz="1300">
              <a:latin typeface="Mulish"/>
              <a:ea typeface="Mulish"/>
              <a:cs typeface="Mulish"/>
              <a:sym typeface="Mulish"/>
            </a:endParaRPr>
          </a:p>
          <a:p>
            <a:pPr indent="0" lvl="0" marL="0" rtl="0" algn="l">
              <a:spcBef>
                <a:spcPts val="0"/>
              </a:spcBef>
              <a:spcAft>
                <a:spcPts val="0"/>
              </a:spcAft>
              <a:buNone/>
            </a:pPr>
            <a:r>
              <a:t/>
            </a:r>
            <a:endParaRPr>
              <a:latin typeface="Mulish"/>
              <a:ea typeface="Mulish"/>
              <a:cs typeface="Mulish"/>
              <a:sym typeface="Mulish"/>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7"/>
          <p:cNvSpPr txBox="1"/>
          <p:nvPr>
            <p:ph type="title"/>
          </p:nvPr>
        </p:nvSpPr>
        <p:spPr>
          <a:xfrm>
            <a:off x="461525" y="101600"/>
            <a:ext cx="81537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SzPts val="990"/>
              <a:buNone/>
            </a:pPr>
            <a:r>
              <a:rPr lang="en-US" sz="3820"/>
              <a:t>Future Tasks Distribution</a:t>
            </a:r>
            <a:endParaRPr sz="3820"/>
          </a:p>
        </p:txBody>
      </p:sp>
      <p:sp>
        <p:nvSpPr>
          <p:cNvPr id="227" name="Google Shape;227;p27"/>
          <p:cNvSpPr txBox="1"/>
          <p:nvPr>
            <p:ph idx="1" type="body"/>
          </p:nvPr>
        </p:nvSpPr>
        <p:spPr>
          <a:xfrm>
            <a:off x="315600" y="1244600"/>
            <a:ext cx="2390700" cy="726000"/>
          </a:xfrm>
          <a:prstGeom prst="rect">
            <a:avLst/>
          </a:prstGeom>
        </p:spPr>
        <p:txBody>
          <a:bodyPr anchorCtr="0" anchor="t" bIns="45700" lIns="91425" spcFirstLastPara="1" rIns="91425" wrap="square" tIns="45700">
            <a:normAutofit fontScale="85000"/>
          </a:bodyPr>
          <a:lstStyle/>
          <a:p>
            <a:pPr indent="0" lvl="0" marL="0" rtl="0" algn="ctr">
              <a:spcBef>
                <a:spcPts val="640"/>
              </a:spcBef>
              <a:spcAft>
                <a:spcPts val="0"/>
              </a:spcAft>
              <a:buNone/>
            </a:pPr>
            <a:r>
              <a:rPr lang="en-US">
                <a:solidFill>
                  <a:schemeClr val="dk1"/>
                </a:solidFill>
                <a:latin typeface="Mulish"/>
                <a:ea typeface="Mulish"/>
                <a:cs typeface="Mulish"/>
                <a:sym typeface="Mulish"/>
              </a:rPr>
              <a:t>Hardware</a:t>
            </a:r>
            <a:endParaRPr>
              <a:solidFill>
                <a:schemeClr val="dk1"/>
              </a:solidFill>
              <a:latin typeface="Mulish"/>
              <a:ea typeface="Mulish"/>
              <a:cs typeface="Mulish"/>
              <a:sym typeface="Mulish"/>
            </a:endParaRPr>
          </a:p>
        </p:txBody>
      </p:sp>
      <p:sp>
        <p:nvSpPr>
          <p:cNvPr id="228" name="Google Shape;228;p27"/>
          <p:cNvSpPr txBox="1"/>
          <p:nvPr>
            <p:ph idx="1" type="body"/>
          </p:nvPr>
        </p:nvSpPr>
        <p:spPr>
          <a:xfrm>
            <a:off x="7614225" y="1244600"/>
            <a:ext cx="2795700" cy="726000"/>
          </a:xfrm>
          <a:prstGeom prst="rect">
            <a:avLst/>
          </a:prstGeom>
        </p:spPr>
        <p:txBody>
          <a:bodyPr anchorCtr="0" anchor="t" bIns="45700" lIns="91425" spcFirstLastPara="1" rIns="91425" wrap="square" tIns="45700">
            <a:normAutofit/>
          </a:bodyPr>
          <a:lstStyle/>
          <a:p>
            <a:pPr indent="0" lvl="0" marL="457200" rtl="0" algn="l">
              <a:spcBef>
                <a:spcPts val="640"/>
              </a:spcBef>
              <a:spcAft>
                <a:spcPts val="0"/>
              </a:spcAft>
              <a:buNone/>
            </a:pPr>
            <a:r>
              <a:rPr lang="en-US">
                <a:solidFill>
                  <a:schemeClr val="dk1"/>
                </a:solidFill>
                <a:latin typeface="Mulish"/>
                <a:ea typeface="Mulish"/>
                <a:cs typeface="Mulish"/>
                <a:sym typeface="Mulish"/>
              </a:rPr>
              <a:t>Software</a:t>
            </a:r>
            <a:endParaRPr>
              <a:solidFill>
                <a:schemeClr val="dk1"/>
              </a:solidFill>
              <a:latin typeface="Mulish"/>
              <a:ea typeface="Mulish"/>
              <a:cs typeface="Mulish"/>
              <a:sym typeface="Mulish"/>
            </a:endParaRPr>
          </a:p>
        </p:txBody>
      </p:sp>
      <p:pic>
        <p:nvPicPr>
          <p:cNvPr id="229" name="Google Shape;229;p27"/>
          <p:cNvPicPr preferRelativeResize="0"/>
          <p:nvPr/>
        </p:nvPicPr>
        <p:blipFill>
          <a:blip r:embed="rId3">
            <a:alphaModFix/>
          </a:blip>
          <a:stretch>
            <a:fillRect/>
          </a:stretch>
        </p:blipFill>
        <p:spPr>
          <a:xfrm>
            <a:off x="279575" y="1970600"/>
            <a:ext cx="2390775" cy="2390775"/>
          </a:xfrm>
          <a:prstGeom prst="rect">
            <a:avLst/>
          </a:prstGeom>
          <a:noFill/>
          <a:ln>
            <a:noFill/>
          </a:ln>
        </p:spPr>
      </p:pic>
      <p:pic>
        <p:nvPicPr>
          <p:cNvPr id="230" name="Google Shape;230;p27"/>
          <p:cNvPicPr preferRelativeResize="0"/>
          <p:nvPr/>
        </p:nvPicPr>
        <p:blipFill>
          <a:blip r:embed="rId4">
            <a:alphaModFix/>
          </a:blip>
          <a:stretch>
            <a:fillRect/>
          </a:stretch>
        </p:blipFill>
        <p:spPr>
          <a:xfrm>
            <a:off x="3424291" y="1936362"/>
            <a:ext cx="2225972" cy="2459275"/>
          </a:xfrm>
          <a:prstGeom prst="rect">
            <a:avLst/>
          </a:prstGeom>
          <a:noFill/>
          <a:ln>
            <a:noFill/>
          </a:ln>
        </p:spPr>
      </p:pic>
      <p:pic>
        <p:nvPicPr>
          <p:cNvPr id="231" name="Google Shape;231;p27"/>
          <p:cNvPicPr preferRelativeResize="0"/>
          <p:nvPr/>
        </p:nvPicPr>
        <p:blipFill>
          <a:blip r:embed="rId5">
            <a:alphaModFix/>
          </a:blip>
          <a:stretch>
            <a:fillRect/>
          </a:stretch>
        </p:blipFill>
        <p:spPr>
          <a:xfrm>
            <a:off x="6431513" y="1907243"/>
            <a:ext cx="2503075" cy="2517494"/>
          </a:xfrm>
          <a:prstGeom prst="rect">
            <a:avLst/>
          </a:prstGeom>
          <a:noFill/>
          <a:ln>
            <a:noFill/>
          </a:ln>
        </p:spPr>
      </p:pic>
      <p:pic>
        <p:nvPicPr>
          <p:cNvPr id="232" name="Google Shape;232;p27"/>
          <p:cNvPicPr preferRelativeResize="0"/>
          <p:nvPr/>
        </p:nvPicPr>
        <p:blipFill>
          <a:blip r:embed="rId6">
            <a:alphaModFix/>
          </a:blip>
          <a:stretch>
            <a:fillRect/>
          </a:stretch>
        </p:blipFill>
        <p:spPr>
          <a:xfrm>
            <a:off x="9604400" y="1907250"/>
            <a:ext cx="2225975" cy="2516756"/>
          </a:xfrm>
          <a:prstGeom prst="rect">
            <a:avLst/>
          </a:prstGeom>
          <a:noFill/>
          <a:ln>
            <a:noFill/>
          </a:ln>
        </p:spPr>
      </p:pic>
      <p:cxnSp>
        <p:nvCxnSpPr>
          <p:cNvPr id="233" name="Google Shape;233;p27"/>
          <p:cNvCxnSpPr/>
          <p:nvPr/>
        </p:nvCxnSpPr>
        <p:spPr>
          <a:xfrm>
            <a:off x="6032100" y="1297725"/>
            <a:ext cx="47100" cy="5088000"/>
          </a:xfrm>
          <a:prstGeom prst="straightConnector1">
            <a:avLst/>
          </a:prstGeom>
          <a:noFill/>
          <a:ln cap="flat" cmpd="sng" w="76200">
            <a:solidFill>
              <a:schemeClr val="dk1"/>
            </a:solidFill>
            <a:prstDash val="solid"/>
            <a:round/>
            <a:headEnd len="med" w="med" type="none"/>
            <a:tailEnd len="med" w="med" type="none"/>
          </a:ln>
        </p:spPr>
      </p:cxnSp>
      <p:sp>
        <p:nvSpPr>
          <p:cNvPr id="234" name="Google Shape;234;p27"/>
          <p:cNvSpPr txBox="1"/>
          <p:nvPr/>
        </p:nvSpPr>
        <p:spPr>
          <a:xfrm>
            <a:off x="176400" y="4553400"/>
            <a:ext cx="2669100" cy="1369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Mulish"/>
              <a:buChar char="●"/>
            </a:pPr>
            <a:r>
              <a:rPr lang="en-US" sz="1600">
                <a:latin typeface="Mulish"/>
                <a:ea typeface="Mulish"/>
                <a:cs typeface="Mulish"/>
                <a:sym typeface="Mulish"/>
              </a:rPr>
              <a:t>Upload data to the server and ensure proper </a:t>
            </a:r>
            <a:r>
              <a:rPr lang="en-US" sz="1600">
                <a:latin typeface="Mulish"/>
                <a:ea typeface="Mulish"/>
                <a:cs typeface="Mulish"/>
                <a:sym typeface="Mulish"/>
              </a:rPr>
              <a:t>formatting and error handling.</a:t>
            </a:r>
            <a:endParaRPr sz="1600">
              <a:latin typeface="Mulish"/>
              <a:ea typeface="Mulish"/>
              <a:cs typeface="Mulish"/>
              <a:sym typeface="Mulish"/>
            </a:endParaRPr>
          </a:p>
          <a:p>
            <a:pPr indent="0" lvl="0" marL="457200" rtl="0" algn="l">
              <a:spcBef>
                <a:spcPts val="0"/>
              </a:spcBef>
              <a:spcAft>
                <a:spcPts val="0"/>
              </a:spcAft>
              <a:buNone/>
            </a:pPr>
            <a:r>
              <a:t/>
            </a:r>
            <a:endParaRPr sz="1300">
              <a:latin typeface="Mulish"/>
              <a:ea typeface="Mulish"/>
              <a:cs typeface="Mulish"/>
              <a:sym typeface="Mulish"/>
            </a:endParaRPr>
          </a:p>
        </p:txBody>
      </p:sp>
      <p:sp>
        <p:nvSpPr>
          <p:cNvPr id="235" name="Google Shape;235;p27"/>
          <p:cNvSpPr txBox="1"/>
          <p:nvPr/>
        </p:nvSpPr>
        <p:spPr>
          <a:xfrm>
            <a:off x="6310500" y="4673200"/>
            <a:ext cx="54987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ulish"/>
              <a:buChar char="●"/>
            </a:pPr>
            <a:r>
              <a:rPr lang="en-US">
                <a:latin typeface="Mulish"/>
                <a:ea typeface="Mulish"/>
                <a:cs typeface="Mulish"/>
                <a:sym typeface="Mulish"/>
              </a:rPr>
              <a:t>Upload data</a:t>
            </a:r>
            <a:r>
              <a:rPr lang="en-US">
                <a:latin typeface="Mulish"/>
                <a:ea typeface="Mulish"/>
                <a:cs typeface="Mulish"/>
                <a:sym typeface="Mulish"/>
              </a:rPr>
              <a:t> from Raspberry Pi to AWS DynamoDB.</a:t>
            </a:r>
            <a:endParaRPr>
              <a:latin typeface="Mulish"/>
              <a:ea typeface="Mulish"/>
              <a:cs typeface="Mulish"/>
              <a:sym typeface="Mulish"/>
            </a:endParaRPr>
          </a:p>
          <a:p>
            <a:pPr indent="-317500" lvl="0" marL="457200" rtl="0" algn="l">
              <a:spcBef>
                <a:spcPts val="0"/>
              </a:spcBef>
              <a:spcAft>
                <a:spcPts val="0"/>
              </a:spcAft>
              <a:buSzPts val="1400"/>
              <a:buFont typeface="Mulish"/>
              <a:buChar char="●"/>
            </a:pPr>
            <a:r>
              <a:rPr lang="en-US">
                <a:latin typeface="Mulish"/>
                <a:ea typeface="Mulish"/>
                <a:cs typeface="Mulish"/>
                <a:sym typeface="Mulish"/>
              </a:rPr>
              <a:t>Integrate Google API</a:t>
            </a:r>
            <a:endParaRPr>
              <a:latin typeface="Mulish"/>
              <a:ea typeface="Mulish"/>
              <a:cs typeface="Mulish"/>
              <a:sym typeface="Mulish"/>
            </a:endParaRPr>
          </a:p>
          <a:p>
            <a:pPr indent="-317500" lvl="0" marL="457200" rtl="0" algn="l">
              <a:spcBef>
                <a:spcPts val="0"/>
              </a:spcBef>
              <a:spcAft>
                <a:spcPts val="0"/>
              </a:spcAft>
              <a:buSzPts val="1400"/>
              <a:buFont typeface="Mulish"/>
              <a:buChar char="●"/>
            </a:pPr>
            <a:r>
              <a:rPr lang="en-US">
                <a:latin typeface="Mulish"/>
                <a:ea typeface="Mulish"/>
                <a:cs typeface="Mulish"/>
                <a:sym typeface="Mulish"/>
              </a:rPr>
              <a:t>Design Improvements and settings. </a:t>
            </a:r>
            <a:endParaRPr>
              <a:latin typeface="Mulish"/>
              <a:ea typeface="Mulish"/>
              <a:cs typeface="Mulish"/>
              <a:sym typeface="Mulish"/>
            </a:endParaRPr>
          </a:p>
          <a:p>
            <a:pPr indent="0" lvl="0" marL="0" rtl="0" algn="l">
              <a:spcBef>
                <a:spcPts val="0"/>
              </a:spcBef>
              <a:spcAft>
                <a:spcPts val="0"/>
              </a:spcAft>
              <a:buNone/>
            </a:pPr>
            <a:r>
              <a:t/>
            </a:r>
            <a:endParaRPr>
              <a:latin typeface="Mulish"/>
              <a:ea typeface="Mulish"/>
              <a:cs typeface="Mulish"/>
              <a:sym typeface="Mulish"/>
            </a:endParaRPr>
          </a:p>
        </p:txBody>
      </p:sp>
      <p:cxnSp>
        <p:nvCxnSpPr>
          <p:cNvPr id="236" name="Google Shape;236;p27"/>
          <p:cNvCxnSpPr/>
          <p:nvPr/>
        </p:nvCxnSpPr>
        <p:spPr>
          <a:xfrm>
            <a:off x="3023775" y="1297725"/>
            <a:ext cx="47100" cy="5088000"/>
          </a:xfrm>
          <a:prstGeom prst="straightConnector1">
            <a:avLst/>
          </a:prstGeom>
          <a:noFill/>
          <a:ln cap="flat" cmpd="sng" w="76200">
            <a:solidFill>
              <a:schemeClr val="dk1"/>
            </a:solidFill>
            <a:prstDash val="solid"/>
            <a:round/>
            <a:headEnd len="med" w="med" type="none"/>
            <a:tailEnd len="med" w="med" type="none"/>
          </a:ln>
        </p:spPr>
      </p:cxnSp>
      <p:sp>
        <p:nvSpPr>
          <p:cNvPr id="237" name="Google Shape;237;p27"/>
          <p:cNvSpPr txBox="1"/>
          <p:nvPr>
            <p:ph idx="1" type="body"/>
          </p:nvPr>
        </p:nvSpPr>
        <p:spPr>
          <a:xfrm>
            <a:off x="3356138" y="1244600"/>
            <a:ext cx="2390700" cy="726000"/>
          </a:xfrm>
          <a:prstGeom prst="rect">
            <a:avLst/>
          </a:prstGeom>
        </p:spPr>
        <p:txBody>
          <a:bodyPr anchorCtr="0" anchor="t" bIns="45700" lIns="91425" spcFirstLastPara="1" rIns="91425" wrap="square" tIns="45700">
            <a:normAutofit fontScale="77500"/>
          </a:bodyPr>
          <a:lstStyle/>
          <a:p>
            <a:pPr indent="0" lvl="0" marL="0" rtl="0" algn="ctr">
              <a:spcBef>
                <a:spcPts val="640"/>
              </a:spcBef>
              <a:spcAft>
                <a:spcPts val="0"/>
              </a:spcAft>
              <a:buNone/>
            </a:pPr>
            <a:r>
              <a:rPr lang="en-US">
                <a:solidFill>
                  <a:schemeClr val="dk1"/>
                </a:solidFill>
                <a:latin typeface="Mulish"/>
                <a:ea typeface="Mulish"/>
                <a:cs typeface="Mulish"/>
                <a:sym typeface="Mulish"/>
              </a:rPr>
              <a:t>Data Analytics</a:t>
            </a:r>
            <a:endParaRPr>
              <a:solidFill>
                <a:schemeClr val="dk1"/>
              </a:solidFill>
              <a:latin typeface="Mulish"/>
              <a:ea typeface="Mulish"/>
              <a:cs typeface="Mulish"/>
              <a:sym typeface="Mulish"/>
            </a:endParaRPr>
          </a:p>
        </p:txBody>
      </p:sp>
      <p:sp>
        <p:nvSpPr>
          <p:cNvPr id="238" name="Google Shape;238;p27"/>
          <p:cNvSpPr txBox="1"/>
          <p:nvPr/>
        </p:nvSpPr>
        <p:spPr>
          <a:xfrm>
            <a:off x="3243450" y="4553400"/>
            <a:ext cx="2669100" cy="11235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Mulish"/>
              <a:buChar char="●"/>
            </a:pPr>
            <a:r>
              <a:rPr lang="en-US" sz="1600">
                <a:latin typeface="Mulish"/>
                <a:ea typeface="Mulish"/>
                <a:cs typeface="Mulish"/>
                <a:sym typeface="Mulish"/>
              </a:rPr>
              <a:t>Develop an algorithm to score the drivers’ behavior</a:t>
            </a:r>
            <a:endParaRPr sz="1600">
              <a:latin typeface="Mulish"/>
              <a:ea typeface="Mulish"/>
              <a:cs typeface="Mulish"/>
              <a:sym typeface="Mulish"/>
            </a:endParaRPr>
          </a:p>
          <a:p>
            <a:pPr indent="0" lvl="0" marL="457200" rtl="0" algn="l">
              <a:spcBef>
                <a:spcPts val="0"/>
              </a:spcBef>
              <a:spcAft>
                <a:spcPts val="0"/>
              </a:spcAft>
              <a:buNone/>
            </a:pPr>
            <a:r>
              <a:t/>
            </a:r>
            <a:endParaRPr sz="1300">
              <a:latin typeface="Mulish"/>
              <a:ea typeface="Mulish"/>
              <a:cs typeface="Mulish"/>
              <a:sym typeface="Mulish"/>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8"/>
          <p:cNvSpPr txBox="1"/>
          <p:nvPr>
            <p:ph type="title"/>
          </p:nvPr>
        </p:nvSpPr>
        <p:spPr>
          <a:xfrm>
            <a:off x="1499616" y="2872522"/>
            <a:ext cx="91929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Demo</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9"/>
          <p:cNvSpPr txBox="1"/>
          <p:nvPr>
            <p:ph type="title"/>
          </p:nvPr>
        </p:nvSpPr>
        <p:spPr>
          <a:xfrm>
            <a:off x="643466" y="101601"/>
            <a:ext cx="76878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SzPts val="990"/>
              <a:buNone/>
            </a:pPr>
            <a:r>
              <a:rPr lang="en-US" sz="3320">
                <a:latin typeface="Mulish"/>
                <a:ea typeface="Mulish"/>
                <a:cs typeface="Mulish"/>
                <a:sym typeface="Mulish"/>
              </a:rPr>
              <a:t>Future Final Demonstration</a:t>
            </a:r>
            <a:endParaRPr sz="3320">
              <a:latin typeface="Mulish"/>
              <a:ea typeface="Mulish"/>
              <a:cs typeface="Mulish"/>
              <a:sym typeface="Mulish"/>
            </a:endParaRPr>
          </a:p>
        </p:txBody>
      </p:sp>
      <p:sp>
        <p:nvSpPr>
          <p:cNvPr id="251" name="Google Shape;251;p29"/>
          <p:cNvSpPr txBox="1"/>
          <p:nvPr>
            <p:ph idx="1" type="body"/>
          </p:nvPr>
        </p:nvSpPr>
        <p:spPr>
          <a:xfrm>
            <a:off x="643475" y="1471500"/>
            <a:ext cx="5208000" cy="726000"/>
          </a:xfrm>
          <a:prstGeom prst="rect">
            <a:avLst/>
          </a:prstGeom>
        </p:spPr>
        <p:txBody>
          <a:bodyPr anchorCtr="0" anchor="t" bIns="45700" lIns="91425" spcFirstLastPara="1" rIns="91425" wrap="square" tIns="45700">
            <a:normAutofit/>
          </a:bodyPr>
          <a:lstStyle/>
          <a:p>
            <a:pPr indent="0" lvl="0" marL="457200" rtl="0" algn="ctr">
              <a:spcBef>
                <a:spcPts val="640"/>
              </a:spcBef>
              <a:spcAft>
                <a:spcPts val="0"/>
              </a:spcAft>
              <a:buNone/>
            </a:pPr>
            <a:r>
              <a:rPr lang="en-US">
                <a:solidFill>
                  <a:schemeClr val="dk1"/>
                </a:solidFill>
                <a:latin typeface="Mulish"/>
                <a:ea typeface="Mulish"/>
                <a:cs typeface="Mulish"/>
                <a:sym typeface="Mulish"/>
              </a:rPr>
              <a:t>Recorded Demo</a:t>
            </a:r>
            <a:endParaRPr>
              <a:solidFill>
                <a:schemeClr val="dk1"/>
              </a:solidFill>
              <a:latin typeface="Mulish"/>
              <a:ea typeface="Mulish"/>
              <a:cs typeface="Mulish"/>
              <a:sym typeface="Mulish"/>
            </a:endParaRPr>
          </a:p>
        </p:txBody>
      </p:sp>
      <p:pic>
        <p:nvPicPr>
          <p:cNvPr id="252" name="Google Shape;252;p29"/>
          <p:cNvPicPr preferRelativeResize="0"/>
          <p:nvPr/>
        </p:nvPicPr>
        <p:blipFill>
          <a:blip r:embed="rId3">
            <a:alphaModFix/>
          </a:blip>
          <a:stretch>
            <a:fillRect/>
          </a:stretch>
        </p:blipFill>
        <p:spPr>
          <a:xfrm>
            <a:off x="1895862" y="2121311"/>
            <a:ext cx="3150890" cy="2099775"/>
          </a:xfrm>
          <a:prstGeom prst="rect">
            <a:avLst/>
          </a:prstGeom>
          <a:noFill/>
          <a:ln>
            <a:noFill/>
          </a:ln>
        </p:spPr>
      </p:pic>
      <p:sp>
        <p:nvSpPr>
          <p:cNvPr id="253" name="Google Shape;253;p29"/>
          <p:cNvSpPr txBox="1"/>
          <p:nvPr/>
        </p:nvSpPr>
        <p:spPr>
          <a:xfrm>
            <a:off x="935375" y="4473550"/>
            <a:ext cx="4944300" cy="1169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Mulish"/>
              <a:buChar char="●"/>
            </a:pPr>
            <a:r>
              <a:rPr lang="en-US" sz="1600">
                <a:latin typeface="Mulish"/>
                <a:ea typeface="Mulish"/>
                <a:cs typeface="Mulish"/>
                <a:sym typeface="Mulish"/>
              </a:rPr>
              <a:t>Record the experience of a normal user and upload the data to the webpage which can be displayed</a:t>
            </a:r>
            <a:endParaRPr sz="1600">
              <a:latin typeface="Mulish"/>
              <a:ea typeface="Mulish"/>
              <a:cs typeface="Mulish"/>
              <a:sym typeface="Mulish"/>
            </a:endParaRPr>
          </a:p>
          <a:p>
            <a:pPr indent="-330200" lvl="0" marL="457200" rtl="0" algn="l">
              <a:spcBef>
                <a:spcPts val="0"/>
              </a:spcBef>
              <a:spcAft>
                <a:spcPts val="0"/>
              </a:spcAft>
              <a:buSzPts val="1600"/>
              <a:buFont typeface="Mulish"/>
              <a:buChar char="●"/>
            </a:pPr>
            <a:r>
              <a:rPr lang="en-US" sz="1600">
                <a:latin typeface="Mulish"/>
                <a:ea typeface="Mulish"/>
                <a:cs typeface="Mulish"/>
                <a:sym typeface="Mulish"/>
              </a:rPr>
              <a:t>Would demonstrate a physical use scenario</a:t>
            </a:r>
            <a:endParaRPr sz="1600">
              <a:latin typeface="Mulish"/>
              <a:ea typeface="Mulish"/>
              <a:cs typeface="Mulish"/>
              <a:sym typeface="Mulish"/>
            </a:endParaRPr>
          </a:p>
        </p:txBody>
      </p:sp>
      <p:cxnSp>
        <p:nvCxnSpPr>
          <p:cNvPr id="254" name="Google Shape;254;p29"/>
          <p:cNvCxnSpPr/>
          <p:nvPr/>
        </p:nvCxnSpPr>
        <p:spPr>
          <a:xfrm>
            <a:off x="5879700" y="1297725"/>
            <a:ext cx="47100" cy="5088000"/>
          </a:xfrm>
          <a:prstGeom prst="straightConnector1">
            <a:avLst/>
          </a:prstGeom>
          <a:noFill/>
          <a:ln cap="flat" cmpd="sng" w="76200">
            <a:solidFill>
              <a:schemeClr val="dk1"/>
            </a:solidFill>
            <a:prstDash val="solid"/>
            <a:round/>
            <a:headEnd len="med" w="med" type="none"/>
            <a:tailEnd len="med" w="med" type="none"/>
          </a:ln>
        </p:spPr>
      </p:cxnSp>
      <p:sp>
        <p:nvSpPr>
          <p:cNvPr id="255" name="Google Shape;255;p29"/>
          <p:cNvSpPr txBox="1"/>
          <p:nvPr>
            <p:ph idx="1" type="body"/>
          </p:nvPr>
        </p:nvSpPr>
        <p:spPr>
          <a:xfrm>
            <a:off x="6286275" y="1471500"/>
            <a:ext cx="5334600" cy="726000"/>
          </a:xfrm>
          <a:prstGeom prst="rect">
            <a:avLst/>
          </a:prstGeom>
        </p:spPr>
        <p:txBody>
          <a:bodyPr anchorCtr="0" anchor="t" bIns="45700" lIns="91425" spcFirstLastPara="1" rIns="91425" wrap="square" tIns="45700">
            <a:normAutofit/>
          </a:bodyPr>
          <a:lstStyle/>
          <a:p>
            <a:pPr indent="0" lvl="0" marL="457200" rtl="0" algn="ctr">
              <a:spcBef>
                <a:spcPts val="640"/>
              </a:spcBef>
              <a:spcAft>
                <a:spcPts val="0"/>
              </a:spcAft>
              <a:buNone/>
            </a:pPr>
            <a:r>
              <a:rPr lang="en-US">
                <a:solidFill>
                  <a:schemeClr val="dk1"/>
                </a:solidFill>
                <a:latin typeface="Mulish"/>
                <a:ea typeface="Mulish"/>
                <a:cs typeface="Mulish"/>
                <a:sym typeface="Mulish"/>
              </a:rPr>
              <a:t>Live</a:t>
            </a:r>
            <a:r>
              <a:rPr lang="en-US">
                <a:solidFill>
                  <a:schemeClr val="dk1"/>
                </a:solidFill>
                <a:latin typeface="Mulish"/>
                <a:ea typeface="Mulish"/>
                <a:cs typeface="Mulish"/>
                <a:sym typeface="Mulish"/>
              </a:rPr>
              <a:t> Demo</a:t>
            </a:r>
            <a:endParaRPr>
              <a:solidFill>
                <a:schemeClr val="dk1"/>
              </a:solidFill>
              <a:latin typeface="Mulish"/>
              <a:ea typeface="Mulish"/>
              <a:cs typeface="Mulish"/>
              <a:sym typeface="Mulish"/>
            </a:endParaRPr>
          </a:p>
        </p:txBody>
      </p:sp>
      <p:sp>
        <p:nvSpPr>
          <p:cNvPr id="256" name="Google Shape;256;p29"/>
          <p:cNvSpPr txBox="1"/>
          <p:nvPr/>
        </p:nvSpPr>
        <p:spPr>
          <a:xfrm>
            <a:off x="6349575" y="4146800"/>
            <a:ext cx="5208000" cy="1908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Mulish"/>
              <a:buChar char="●"/>
            </a:pPr>
            <a:r>
              <a:rPr lang="en-US" sz="1600">
                <a:latin typeface="Mulish"/>
                <a:ea typeface="Mulish"/>
                <a:cs typeface="Mulish"/>
                <a:sym typeface="Mulish"/>
              </a:rPr>
              <a:t>Using OBD emulator</a:t>
            </a:r>
            <a:endParaRPr sz="1600">
              <a:latin typeface="Mulish"/>
              <a:ea typeface="Mulish"/>
              <a:cs typeface="Mulish"/>
              <a:sym typeface="Mulish"/>
            </a:endParaRPr>
          </a:p>
          <a:p>
            <a:pPr indent="-330200" lvl="1" marL="914400" rtl="0" algn="l">
              <a:spcBef>
                <a:spcPts val="0"/>
              </a:spcBef>
              <a:spcAft>
                <a:spcPts val="0"/>
              </a:spcAft>
              <a:buSzPts val="1600"/>
              <a:buFont typeface="Mulish"/>
              <a:buChar char="○"/>
            </a:pPr>
            <a:r>
              <a:rPr lang="en-US" sz="1600">
                <a:latin typeface="Mulish"/>
                <a:ea typeface="Mulish"/>
                <a:cs typeface="Mulish"/>
                <a:sym typeface="Mulish"/>
              </a:rPr>
              <a:t>ELM327-emulator - Python based. Used for the development of OBD reading applications.</a:t>
            </a:r>
            <a:endParaRPr sz="1600">
              <a:latin typeface="Mulish"/>
              <a:ea typeface="Mulish"/>
              <a:cs typeface="Mulish"/>
              <a:sym typeface="Mulish"/>
            </a:endParaRPr>
          </a:p>
          <a:p>
            <a:pPr indent="-330200" lvl="0" marL="457200" rtl="0" algn="l">
              <a:spcBef>
                <a:spcPts val="0"/>
              </a:spcBef>
              <a:spcAft>
                <a:spcPts val="0"/>
              </a:spcAft>
              <a:buSzPts val="1600"/>
              <a:buFont typeface="Mulish"/>
              <a:buChar char="●"/>
            </a:pPr>
            <a:r>
              <a:rPr lang="en-US" sz="1600">
                <a:latin typeface="Mulish"/>
                <a:ea typeface="Mulish"/>
                <a:cs typeface="Mulish"/>
                <a:sym typeface="Mulish"/>
              </a:rPr>
              <a:t>Would permit a live demonstration through a series of recorded input to the devices. </a:t>
            </a:r>
            <a:endParaRPr sz="1600">
              <a:latin typeface="Mulish"/>
              <a:ea typeface="Mulish"/>
              <a:cs typeface="Mulish"/>
              <a:sym typeface="Mulish"/>
            </a:endParaRPr>
          </a:p>
          <a:p>
            <a:pPr indent="0" lvl="0" marL="457200" rtl="0" algn="l">
              <a:spcBef>
                <a:spcPts val="0"/>
              </a:spcBef>
              <a:spcAft>
                <a:spcPts val="0"/>
              </a:spcAft>
              <a:buNone/>
            </a:pPr>
            <a:r>
              <a:t/>
            </a:r>
            <a:endParaRPr sz="1600">
              <a:latin typeface="Mulish"/>
              <a:ea typeface="Mulish"/>
              <a:cs typeface="Mulish"/>
              <a:sym typeface="Mulish"/>
            </a:endParaRPr>
          </a:p>
        </p:txBody>
      </p:sp>
      <p:pic>
        <p:nvPicPr>
          <p:cNvPr id="257" name="Google Shape;257;p29"/>
          <p:cNvPicPr preferRelativeResize="0"/>
          <p:nvPr/>
        </p:nvPicPr>
        <p:blipFill>
          <a:blip r:embed="rId4">
            <a:alphaModFix/>
          </a:blip>
          <a:stretch>
            <a:fillRect/>
          </a:stretch>
        </p:blipFill>
        <p:spPr>
          <a:xfrm>
            <a:off x="7302812" y="2121300"/>
            <a:ext cx="3709961" cy="1908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2"/>
          <p:cNvSpPr txBox="1"/>
          <p:nvPr>
            <p:ph type="title"/>
          </p:nvPr>
        </p:nvSpPr>
        <p:spPr>
          <a:xfrm>
            <a:off x="643466" y="101601"/>
            <a:ext cx="76878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latin typeface="Mulish"/>
                <a:ea typeface="Mulish"/>
                <a:cs typeface="Mulish"/>
                <a:sym typeface="Mulish"/>
              </a:rPr>
              <a:t>Problem Background</a:t>
            </a:r>
            <a:endParaRPr>
              <a:latin typeface="Mulish"/>
              <a:ea typeface="Mulish"/>
              <a:cs typeface="Mulish"/>
              <a:sym typeface="Mulish"/>
            </a:endParaRPr>
          </a:p>
        </p:txBody>
      </p:sp>
      <p:sp>
        <p:nvSpPr>
          <p:cNvPr id="97" name="Google Shape;97;p12"/>
          <p:cNvSpPr txBox="1"/>
          <p:nvPr>
            <p:ph idx="1" type="body"/>
          </p:nvPr>
        </p:nvSpPr>
        <p:spPr>
          <a:xfrm>
            <a:off x="609600" y="1478844"/>
            <a:ext cx="10972800" cy="4647300"/>
          </a:xfrm>
          <a:prstGeom prst="rect">
            <a:avLst/>
          </a:prstGeom>
        </p:spPr>
        <p:txBody>
          <a:bodyPr anchorCtr="0" anchor="t" bIns="45700" lIns="91425" spcFirstLastPara="1" rIns="91425" wrap="square" tIns="45700">
            <a:normAutofit/>
          </a:bodyPr>
          <a:lstStyle/>
          <a:p>
            <a:pPr indent="-419100" lvl="0" marL="457200" rtl="0" algn="l">
              <a:spcBef>
                <a:spcPts val="640"/>
              </a:spcBef>
              <a:spcAft>
                <a:spcPts val="0"/>
              </a:spcAft>
              <a:buClr>
                <a:schemeClr val="dk1"/>
              </a:buClr>
              <a:buSzPts val="3000"/>
              <a:buFont typeface="Mulish"/>
              <a:buChar char="●"/>
            </a:pPr>
            <a:r>
              <a:rPr lang="en-US" sz="3000">
                <a:solidFill>
                  <a:schemeClr val="dk1"/>
                </a:solidFill>
                <a:latin typeface="Mulish"/>
                <a:ea typeface="Mulish"/>
                <a:cs typeface="Mulish"/>
                <a:sym typeface="Mulish"/>
              </a:rPr>
              <a:t>Chances of collision increase as drivers perform unsafe maneuvers.</a:t>
            </a:r>
            <a:endParaRPr sz="3000">
              <a:solidFill>
                <a:schemeClr val="dk1"/>
              </a:solidFill>
              <a:latin typeface="Mulish"/>
              <a:ea typeface="Mulish"/>
              <a:cs typeface="Mulish"/>
              <a:sym typeface="Mulish"/>
            </a:endParaRPr>
          </a:p>
          <a:p>
            <a:pPr indent="-419100" lvl="0" marL="457200" rtl="0" algn="l">
              <a:spcBef>
                <a:spcPts val="0"/>
              </a:spcBef>
              <a:spcAft>
                <a:spcPts val="0"/>
              </a:spcAft>
              <a:buClr>
                <a:schemeClr val="dk1"/>
              </a:buClr>
              <a:buSzPts val="3000"/>
              <a:buFont typeface="Mulish"/>
              <a:buChar char="●"/>
            </a:pPr>
            <a:r>
              <a:rPr lang="en-US" sz="3000">
                <a:solidFill>
                  <a:schemeClr val="dk1"/>
                </a:solidFill>
                <a:latin typeface="Mulish"/>
                <a:ea typeface="Mulish"/>
                <a:cs typeface="Mulish"/>
                <a:sym typeface="Mulish"/>
              </a:rPr>
              <a:t>Drivers are unaware of their driving behaviours.</a:t>
            </a:r>
            <a:endParaRPr sz="3000">
              <a:solidFill>
                <a:schemeClr val="dk1"/>
              </a:solidFill>
              <a:latin typeface="Mulish"/>
              <a:ea typeface="Mulish"/>
              <a:cs typeface="Mulish"/>
              <a:sym typeface="Mulish"/>
            </a:endParaRPr>
          </a:p>
          <a:p>
            <a:pPr indent="-419100" lvl="0" marL="457200" rtl="0" algn="l">
              <a:spcBef>
                <a:spcPts val="0"/>
              </a:spcBef>
              <a:spcAft>
                <a:spcPts val="0"/>
              </a:spcAft>
              <a:buClr>
                <a:schemeClr val="dk1"/>
              </a:buClr>
              <a:buSzPts val="3000"/>
              <a:buFont typeface="Mulish"/>
              <a:buChar char="●"/>
            </a:pPr>
            <a:r>
              <a:rPr lang="en-US" sz="3000">
                <a:solidFill>
                  <a:schemeClr val="dk1"/>
                </a:solidFill>
                <a:latin typeface="Mulish"/>
                <a:ea typeface="Mulish"/>
                <a:cs typeface="Mulish"/>
                <a:sym typeface="Mulish"/>
              </a:rPr>
              <a:t>Insurance companies </a:t>
            </a:r>
            <a:r>
              <a:rPr lang="en-US" sz="3000">
                <a:solidFill>
                  <a:schemeClr val="dk1"/>
                </a:solidFill>
                <a:latin typeface="Mulish"/>
                <a:ea typeface="Mulish"/>
                <a:cs typeface="Mulish"/>
                <a:sym typeface="Mulish"/>
              </a:rPr>
              <a:t>charge</a:t>
            </a:r>
            <a:r>
              <a:rPr lang="en-US" sz="3000">
                <a:solidFill>
                  <a:schemeClr val="dk1"/>
                </a:solidFill>
                <a:latin typeface="Mulish"/>
                <a:ea typeface="Mulish"/>
                <a:cs typeface="Mulish"/>
                <a:sym typeface="Mulish"/>
              </a:rPr>
              <a:t> for insurance based on assumptions of age and car model. Creates unfair system.</a:t>
            </a:r>
            <a:endParaRPr sz="3000">
              <a:solidFill>
                <a:schemeClr val="dk1"/>
              </a:solidFill>
              <a:latin typeface="Mulish"/>
              <a:ea typeface="Mulish"/>
              <a:cs typeface="Mulish"/>
              <a:sym typeface="Mulish"/>
            </a:endParaRPr>
          </a:p>
          <a:p>
            <a:pPr indent="-419100" lvl="0" marL="457200" rtl="0" algn="l">
              <a:spcBef>
                <a:spcPts val="0"/>
              </a:spcBef>
              <a:spcAft>
                <a:spcPts val="0"/>
              </a:spcAft>
              <a:buClr>
                <a:schemeClr val="dk1"/>
              </a:buClr>
              <a:buSzPts val="3000"/>
              <a:buFont typeface="Mulish"/>
              <a:buChar char="●"/>
            </a:pPr>
            <a:r>
              <a:rPr lang="en-US" sz="3000">
                <a:solidFill>
                  <a:schemeClr val="dk1"/>
                </a:solidFill>
                <a:latin typeface="Mulish"/>
                <a:ea typeface="Mulish"/>
                <a:cs typeface="Mulish"/>
                <a:sym typeface="Mulish"/>
              </a:rPr>
              <a:t>Accidents are preventable.</a:t>
            </a:r>
            <a:endParaRPr sz="3000">
              <a:solidFill>
                <a:schemeClr val="dk1"/>
              </a:solidFill>
              <a:latin typeface="Mulish"/>
              <a:ea typeface="Mulish"/>
              <a:cs typeface="Mulish"/>
              <a:sym typeface="Mulish"/>
            </a:endParaRPr>
          </a:p>
        </p:txBody>
      </p:sp>
      <p:pic>
        <p:nvPicPr>
          <p:cNvPr id="98" name="Google Shape;98;p12"/>
          <p:cNvPicPr preferRelativeResize="0"/>
          <p:nvPr/>
        </p:nvPicPr>
        <p:blipFill>
          <a:blip r:embed="rId3">
            <a:alphaModFix/>
          </a:blip>
          <a:stretch>
            <a:fillRect/>
          </a:stretch>
        </p:blipFill>
        <p:spPr>
          <a:xfrm>
            <a:off x="6615175" y="3853800"/>
            <a:ext cx="4052825" cy="24803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0"/>
          <p:cNvSpPr txBox="1"/>
          <p:nvPr>
            <p:ph type="title"/>
          </p:nvPr>
        </p:nvSpPr>
        <p:spPr>
          <a:xfrm>
            <a:off x="1499616" y="2872522"/>
            <a:ext cx="9192768"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500000"/>
              </a:buClr>
              <a:buSzPct val="100000"/>
              <a:buFont typeface="Arial"/>
              <a:buNone/>
            </a:pPr>
            <a:r>
              <a:rPr lang="en-US">
                <a:latin typeface="Mulish"/>
                <a:ea typeface="Mulish"/>
                <a:cs typeface="Mulish"/>
                <a:sym typeface="Mulish"/>
              </a:rPr>
              <a:t>We appreciate your attention</a:t>
            </a:r>
            <a:endParaRPr>
              <a:latin typeface="Mulish"/>
              <a:ea typeface="Mulish"/>
              <a:cs typeface="Mulish"/>
              <a:sym typeface="Mulish"/>
            </a:endParaRPr>
          </a:p>
          <a:p>
            <a:pPr indent="0" lvl="0" marL="0" rtl="0" algn="ctr">
              <a:spcBef>
                <a:spcPts val="0"/>
              </a:spcBef>
              <a:spcAft>
                <a:spcPts val="0"/>
              </a:spcAft>
              <a:buClr>
                <a:srgbClr val="500000"/>
              </a:buClr>
              <a:buSzPct val="100000"/>
              <a:buFont typeface="Arial"/>
              <a:buNone/>
            </a:pPr>
            <a:r>
              <a:rPr lang="en-US">
                <a:latin typeface="Mulish"/>
                <a:ea typeface="Mulish"/>
                <a:cs typeface="Mulish"/>
                <a:sym typeface="Mulish"/>
              </a:rPr>
              <a:t>Questions?</a:t>
            </a:r>
            <a:endParaRPr>
              <a:latin typeface="Mulish"/>
              <a:ea typeface="Mulish"/>
              <a:cs typeface="Mulish"/>
              <a:sym typeface="Mulish"/>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3"/>
          <p:cNvSpPr txBox="1"/>
          <p:nvPr>
            <p:ph type="title"/>
          </p:nvPr>
        </p:nvSpPr>
        <p:spPr>
          <a:xfrm>
            <a:off x="643466" y="101601"/>
            <a:ext cx="76878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latin typeface="Mulish"/>
                <a:ea typeface="Mulish"/>
                <a:cs typeface="Mulish"/>
                <a:sym typeface="Mulish"/>
              </a:rPr>
              <a:t>Goals and Objectives</a:t>
            </a:r>
            <a:endParaRPr>
              <a:latin typeface="Mulish"/>
              <a:ea typeface="Mulish"/>
              <a:cs typeface="Mulish"/>
              <a:sym typeface="Mulish"/>
            </a:endParaRPr>
          </a:p>
        </p:txBody>
      </p:sp>
      <p:sp>
        <p:nvSpPr>
          <p:cNvPr id="105" name="Google Shape;105;p13"/>
          <p:cNvSpPr txBox="1"/>
          <p:nvPr>
            <p:ph idx="1" type="body"/>
          </p:nvPr>
        </p:nvSpPr>
        <p:spPr>
          <a:xfrm>
            <a:off x="609600" y="1478844"/>
            <a:ext cx="10972800" cy="4647300"/>
          </a:xfrm>
          <a:prstGeom prst="rect">
            <a:avLst/>
          </a:prstGeom>
        </p:spPr>
        <p:txBody>
          <a:bodyPr anchorCtr="0" anchor="t" bIns="45700" lIns="91425" spcFirstLastPara="1" rIns="91425" wrap="square" tIns="45700">
            <a:normAutofit lnSpcReduction="20000"/>
          </a:bodyPr>
          <a:lstStyle/>
          <a:p>
            <a:pPr indent="0" lvl="0" marL="0" rtl="0" algn="ctr">
              <a:lnSpc>
                <a:spcPct val="150000"/>
              </a:lnSpc>
              <a:spcBef>
                <a:spcPts val="0"/>
              </a:spcBef>
              <a:spcAft>
                <a:spcPts val="600"/>
              </a:spcAft>
              <a:buNone/>
            </a:pPr>
            <a:r>
              <a:rPr lang="en-US" sz="2900">
                <a:solidFill>
                  <a:schemeClr val="dk1"/>
                </a:solidFill>
                <a:latin typeface="Mulish"/>
                <a:ea typeface="Mulish"/>
                <a:cs typeface="Mulish"/>
                <a:sym typeface="Mulish"/>
              </a:rPr>
              <a:t>The goal of this project is to encourage healthy and responsible driving practices through automated, real-time monitoring systems. Incorporating a user-specific interface creates an accurate profile such that it increases self-awareness. We </a:t>
            </a:r>
            <a:r>
              <a:rPr lang="en-US" sz="2900">
                <a:solidFill>
                  <a:schemeClr val="dk1"/>
                </a:solidFill>
                <a:latin typeface="Mulish"/>
                <a:ea typeface="Mulish"/>
                <a:cs typeface="Mulish"/>
                <a:sym typeface="Mulish"/>
              </a:rPr>
              <a:t>hope that by</a:t>
            </a:r>
            <a:r>
              <a:rPr lang="en-US" sz="2900">
                <a:solidFill>
                  <a:schemeClr val="dk1"/>
                </a:solidFill>
                <a:latin typeface="Mulish"/>
                <a:ea typeface="Mulish"/>
                <a:cs typeface="Mulish"/>
                <a:sym typeface="Mulish"/>
              </a:rPr>
              <a:t> creating a time sensitive profile algorithm, we are able to realistically grasp a driver’s current driving behavior and through consistent monitoring, reduce their chances of collisions or accidents.</a:t>
            </a:r>
            <a:endParaRPr sz="2900">
              <a:solidFill>
                <a:schemeClr val="dk1"/>
              </a:solidFill>
              <a:latin typeface="Mulish"/>
              <a:ea typeface="Mulish"/>
              <a:cs typeface="Mulish"/>
              <a:sym typeface="Mulish"/>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4"/>
          <p:cNvSpPr txBox="1"/>
          <p:nvPr>
            <p:ph type="title"/>
          </p:nvPr>
        </p:nvSpPr>
        <p:spPr>
          <a:xfrm>
            <a:off x="643466" y="101601"/>
            <a:ext cx="7687733"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4800"/>
              <a:buFont typeface="Arial"/>
              <a:buNone/>
            </a:pPr>
            <a:r>
              <a:rPr lang="en-US"/>
              <a:t>vBox Requirements</a:t>
            </a:r>
            <a:endParaRPr/>
          </a:p>
        </p:txBody>
      </p:sp>
      <p:sp>
        <p:nvSpPr>
          <p:cNvPr id="111" name="Google Shape;111;p14"/>
          <p:cNvSpPr txBox="1"/>
          <p:nvPr>
            <p:ph idx="1" type="body"/>
          </p:nvPr>
        </p:nvSpPr>
        <p:spPr>
          <a:xfrm>
            <a:off x="609600" y="1478850"/>
            <a:ext cx="10936800" cy="320040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rmAutofit fontScale="70000" lnSpcReduction="20000"/>
          </a:bodyPr>
          <a:lstStyle/>
          <a:p>
            <a:pPr indent="-339725" lvl="0" marL="457200" rtl="0" algn="l">
              <a:lnSpc>
                <a:spcPct val="150000"/>
              </a:lnSpc>
              <a:spcBef>
                <a:spcPts val="0"/>
              </a:spcBef>
              <a:spcAft>
                <a:spcPts val="0"/>
              </a:spcAft>
              <a:buClr>
                <a:schemeClr val="dk1"/>
              </a:buClr>
              <a:buSzPct val="100000"/>
              <a:buFont typeface="Mulish"/>
              <a:buChar char="●"/>
            </a:pPr>
            <a:r>
              <a:rPr lang="en-US" sz="2500">
                <a:solidFill>
                  <a:schemeClr val="dk1"/>
                </a:solidFill>
                <a:highlight>
                  <a:schemeClr val="lt1"/>
                </a:highlight>
                <a:latin typeface="Mulish"/>
                <a:ea typeface="Mulish"/>
                <a:cs typeface="Mulish"/>
                <a:sym typeface="Mulish"/>
              </a:rPr>
              <a:t>vBox incorporates a custom algorithm that detects the quality of drive in order to detect safe and unsafe driving practices.</a:t>
            </a:r>
            <a:endParaRPr sz="2500">
              <a:solidFill>
                <a:schemeClr val="dk1"/>
              </a:solidFill>
              <a:highlight>
                <a:schemeClr val="lt1"/>
              </a:highlight>
              <a:latin typeface="Mulish"/>
              <a:ea typeface="Mulish"/>
              <a:cs typeface="Mulish"/>
              <a:sym typeface="Mulish"/>
            </a:endParaRPr>
          </a:p>
          <a:p>
            <a:pPr indent="-339725" lvl="0" marL="457200" rtl="0" algn="l">
              <a:lnSpc>
                <a:spcPct val="150000"/>
              </a:lnSpc>
              <a:spcBef>
                <a:spcPts val="0"/>
              </a:spcBef>
              <a:spcAft>
                <a:spcPts val="0"/>
              </a:spcAft>
              <a:buClr>
                <a:schemeClr val="dk1"/>
              </a:buClr>
              <a:buSzPct val="100000"/>
              <a:buFont typeface="Mulish"/>
              <a:buChar char="●"/>
            </a:pPr>
            <a:r>
              <a:rPr lang="en-US" sz="2500">
                <a:solidFill>
                  <a:schemeClr val="dk1"/>
                </a:solidFill>
                <a:highlight>
                  <a:schemeClr val="lt1"/>
                </a:highlight>
                <a:latin typeface="Mulish"/>
                <a:ea typeface="Mulish"/>
                <a:cs typeface="Mulish"/>
                <a:sym typeface="Mulish"/>
              </a:rPr>
              <a:t>vBox effectively and constantly gathers data from its sensors in order to have enough information to draw conclusions of the driving behaviors.</a:t>
            </a:r>
            <a:endParaRPr sz="2500">
              <a:solidFill>
                <a:schemeClr val="dk1"/>
              </a:solidFill>
              <a:highlight>
                <a:schemeClr val="lt1"/>
              </a:highlight>
              <a:latin typeface="Mulish"/>
              <a:ea typeface="Mulish"/>
              <a:cs typeface="Mulish"/>
              <a:sym typeface="Mulish"/>
            </a:endParaRPr>
          </a:p>
          <a:p>
            <a:pPr indent="-339725" lvl="0" marL="457200" rtl="0" algn="l">
              <a:lnSpc>
                <a:spcPct val="150000"/>
              </a:lnSpc>
              <a:spcBef>
                <a:spcPts val="0"/>
              </a:spcBef>
              <a:spcAft>
                <a:spcPts val="0"/>
              </a:spcAft>
              <a:buClr>
                <a:schemeClr val="dk1"/>
              </a:buClr>
              <a:buSzPct val="100000"/>
              <a:buFont typeface="Mulish"/>
              <a:buChar char="●"/>
            </a:pPr>
            <a:r>
              <a:rPr lang="en-US" sz="2500">
                <a:solidFill>
                  <a:schemeClr val="dk1"/>
                </a:solidFill>
                <a:latin typeface="Mulish"/>
                <a:ea typeface="Mulish"/>
                <a:cs typeface="Mulish"/>
                <a:sym typeface="Mulish"/>
              </a:rPr>
              <a:t>vBox collects real-time data to consistently monitor behavior to improve behaviors with realistic approach.</a:t>
            </a:r>
            <a:endParaRPr sz="2500">
              <a:solidFill>
                <a:schemeClr val="dk1"/>
              </a:solidFill>
              <a:latin typeface="Mulish"/>
              <a:ea typeface="Mulish"/>
              <a:cs typeface="Mulish"/>
              <a:sym typeface="Mulish"/>
            </a:endParaRPr>
          </a:p>
          <a:p>
            <a:pPr indent="-339725" lvl="0" marL="457200" rtl="0" algn="l">
              <a:lnSpc>
                <a:spcPct val="150000"/>
              </a:lnSpc>
              <a:spcBef>
                <a:spcPts val="0"/>
              </a:spcBef>
              <a:spcAft>
                <a:spcPts val="0"/>
              </a:spcAft>
              <a:buClr>
                <a:schemeClr val="dk1"/>
              </a:buClr>
              <a:buSzPct val="100000"/>
              <a:buFont typeface="Mulish"/>
              <a:buChar char="●"/>
            </a:pPr>
            <a:r>
              <a:rPr lang="en-US" sz="2500">
                <a:solidFill>
                  <a:schemeClr val="dk1"/>
                </a:solidFill>
                <a:latin typeface="Mulish"/>
                <a:ea typeface="Mulish"/>
                <a:cs typeface="Mulish"/>
                <a:sym typeface="Mulish"/>
              </a:rPr>
              <a:t>vBox creates separate driver profiles to uniquely identify and cater users of different ages, experience driving in different road conditions in order to accurately identify and advise on their drive.</a:t>
            </a:r>
            <a:endParaRPr sz="2500">
              <a:solidFill>
                <a:schemeClr val="dk1"/>
              </a:solidFill>
              <a:latin typeface="Mulish"/>
              <a:ea typeface="Mulish"/>
              <a:cs typeface="Mulish"/>
              <a:sym typeface="Mulish"/>
            </a:endParaRPr>
          </a:p>
        </p:txBody>
      </p:sp>
      <p:pic>
        <p:nvPicPr>
          <p:cNvPr id="112" name="Google Shape;112;p14"/>
          <p:cNvPicPr preferRelativeResize="0"/>
          <p:nvPr/>
        </p:nvPicPr>
        <p:blipFill rotWithShape="1">
          <a:blip r:embed="rId3">
            <a:alphaModFix/>
          </a:blip>
          <a:srcRect b="24271" l="7110" r="6800" t="24131"/>
          <a:stretch/>
        </p:blipFill>
        <p:spPr>
          <a:xfrm>
            <a:off x="1402225" y="4845861"/>
            <a:ext cx="2556322" cy="1409530"/>
          </a:xfrm>
          <a:prstGeom prst="rect">
            <a:avLst/>
          </a:prstGeom>
          <a:noFill/>
          <a:ln>
            <a:noFill/>
          </a:ln>
        </p:spPr>
      </p:pic>
      <p:pic>
        <p:nvPicPr>
          <p:cNvPr id="113" name="Google Shape;113;p14"/>
          <p:cNvPicPr preferRelativeResize="0"/>
          <p:nvPr/>
        </p:nvPicPr>
        <p:blipFill>
          <a:blip r:embed="rId4">
            <a:alphaModFix/>
          </a:blip>
          <a:stretch>
            <a:fillRect/>
          </a:stretch>
        </p:blipFill>
        <p:spPr>
          <a:xfrm>
            <a:off x="5698186" y="4978827"/>
            <a:ext cx="1243067" cy="1143595"/>
          </a:xfrm>
          <a:prstGeom prst="rect">
            <a:avLst/>
          </a:prstGeom>
          <a:noFill/>
          <a:ln>
            <a:noFill/>
          </a:ln>
        </p:spPr>
      </p:pic>
      <p:pic>
        <p:nvPicPr>
          <p:cNvPr id="114" name="Google Shape;114;p14"/>
          <p:cNvPicPr preferRelativeResize="0"/>
          <p:nvPr/>
        </p:nvPicPr>
        <p:blipFill>
          <a:blip r:embed="rId5">
            <a:alphaModFix/>
          </a:blip>
          <a:stretch>
            <a:fillRect/>
          </a:stretch>
        </p:blipFill>
        <p:spPr>
          <a:xfrm>
            <a:off x="8771082" y="4679200"/>
            <a:ext cx="1894443" cy="1742850"/>
          </a:xfrm>
          <a:prstGeom prst="rect">
            <a:avLst/>
          </a:prstGeom>
          <a:noFill/>
          <a:ln>
            <a:noFill/>
          </a:ln>
        </p:spPr>
      </p:pic>
      <p:cxnSp>
        <p:nvCxnSpPr>
          <p:cNvPr id="115" name="Google Shape;115;p14"/>
          <p:cNvCxnSpPr>
            <a:endCxn id="113" idx="1"/>
          </p:cNvCxnSpPr>
          <p:nvPr/>
        </p:nvCxnSpPr>
        <p:spPr>
          <a:xfrm flipH="1" rot="10800000">
            <a:off x="3975886" y="5550625"/>
            <a:ext cx="1722300" cy="5400"/>
          </a:xfrm>
          <a:prstGeom prst="straightConnector1">
            <a:avLst/>
          </a:prstGeom>
          <a:noFill/>
          <a:ln cap="flat" cmpd="sng" w="76200">
            <a:solidFill>
              <a:schemeClr val="dk1"/>
            </a:solidFill>
            <a:prstDash val="solid"/>
            <a:round/>
            <a:headEnd len="med" w="med" type="none"/>
            <a:tailEnd len="med" w="med" type="triangle"/>
          </a:ln>
        </p:spPr>
      </p:cxnSp>
      <p:cxnSp>
        <p:nvCxnSpPr>
          <p:cNvPr id="116" name="Google Shape;116;p14"/>
          <p:cNvCxnSpPr>
            <a:stCxn id="113" idx="3"/>
            <a:endCxn id="114" idx="1"/>
          </p:cNvCxnSpPr>
          <p:nvPr/>
        </p:nvCxnSpPr>
        <p:spPr>
          <a:xfrm>
            <a:off x="6941253" y="5550625"/>
            <a:ext cx="1829700" cy="0"/>
          </a:xfrm>
          <a:prstGeom prst="straightConnector1">
            <a:avLst/>
          </a:prstGeom>
          <a:noFill/>
          <a:ln cap="flat" cmpd="sng" w="76200">
            <a:solidFill>
              <a:schemeClr val="dk1"/>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5"/>
          <p:cNvSpPr txBox="1"/>
          <p:nvPr>
            <p:ph type="title"/>
          </p:nvPr>
        </p:nvSpPr>
        <p:spPr>
          <a:xfrm>
            <a:off x="643466" y="101601"/>
            <a:ext cx="76878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High Level Block Design</a:t>
            </a:r>
            <a:endParaRPr/>
          </a:p>
        </p:txBody>
      </p:sp>
      <p:sp>
        <p:nvSpPr>
          <p:cNvPr id="123" name="Google Shape;123;p15"/>
          <p:cNvSpPr txBox="1"/>
          <p:nvPr>
            <p:ph idx="1" type="body"/>
          </p:nvPr>
        </p:nvSpPr>
        <p:spPr>
          <a:xfrm>
            <a:off x="609600" y="1478844"/>
            <a:ext cx="10972800" cy="4647300"/>
          </a:xfrm>
          <a:prstGeom prst="rect">
            <a:avLst/>
          </a:prstGeom>
        </p:spPr>
        <p:txBody>
          <a:bodyPr anchorCtr="0" anchor="t" bIns="45700" lIns="91425" spcFirstLastPara="1" rIns="91425" wrap="square" tIns="45700">
            <a:normAutofit/>
          </a:bodyPr>
          <a:lstStyle/>
          <a:p>
            <a:pPr indent="0" lvl="0" marL="0" rtl="0" algn="l">
              <a:spcBef>
                <a:spcPts val="64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640"/>
              </a:spcBef>
              <a:spcAft>
                <a:spcPts val="0"/>
              </a:spcAft>
              <a:buNone/>
            </a:pPr>
            <a:r>
              <a:t/>
            </a:r>
            <a:endParaRPr/>
          </a:p>
          <a:p>
            <a:pPr indent="0" lvl="0" marL="0" rtl="0" algn="l">
              <a:spcBef>
                <a:spcPts val="640"/>
              </a:spcBef>
              <a:spcAft>
                <a:spcPts val="0"/>
              </a:spcAft>
              <a:buNone/>
            </a:pPr>
            <a:r>
              <a:t/>
            </a:r>
            <a:endParaRPr/>
          </a:p>
        </p:txBody>
      </p:sp>
      <p:pic>
        <p:nvPicPr>
          <p:cNvPr id="124" name="Google Shape;124;p15"/>
          <p:cNvPicPr preferRelativeResize="0"/>
          <p:nvPr/>
        </p:nvPicPr>
        <p:blipFill>
          <a:blip r:embed="rId3">
            <a:alphaModFix/>
          </a:blip>
          <a:stretch>
            <a:fillRect/>
          </a:stretch>
        </p:blipFill>
        <p:spPr>
          <a:xfrm>
            <a:off x="176775" y="1782938"/>
            <a:ext cx="11668600" cy="4039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6"/>
          <p:cNvSpPr txBox="1"/>
          <p:nvPr>
            <p:ph type="title"/>
          </p:nvPr>
        </p:nvSpPr>
        <p:spPr>
          <a:xfrm>
            <a:off x="643466" y="101601"/>
            <a:ext cx="76878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Sensor Connections</a:t>
            </a:r>
            <a:endParaRPr/>
          </a:p>
        </p:txBody>
      </p:sp>
      <p:pic>
        <p:nvPicPr>
          <p:cNvPr id="131" name="Google Shape;131;p16"/>
          <p:cNvPicPr preferRelativeResize="0"/>
          <p:nvPr/>
        </p:nvPicPr>
        <p:blipFill rotWithShape="1">
          <a:blip r:embed="rId3">
            <a:alphaModFix/>
          </a:blip>
          <a:srcRect b="3044" l="0" r="0" t="0"/>
          <a:stretch/>
        </p:blipFill>
        <p:spPr>
          <a:xfrm>
            <a:off x="332975" y="1314374"/>
            <a:ext cx="7687801" cy="5201533"/>
          </a:xfrm>
          <a:prstGeom prst="rect">
            <a:avLst/>
          </a:prstGeom>
          <a:noFill/>
          <a:ln>
            <a:noFill/>
          </a:ln>
        </p:spPr>
      </p:pic>
      <p:pic>
        <p:nvPicPr>
          <p:cNvPr id="132" name="Google Shape;132;p16"/>
          <p:cNvPicPr preferRelativeResize="0"/>
          <p:nvPr/>
        </p:nvPicPr>
        <p:blipFill rotWithShape="1">
          <a:blip r:embed="rId4">
            <a:alphaModFix/>
          </a:blip>
          <a:srcRect b="36898" l="10894" r="28207" t="16706"/>
          <a:stretch/>
        </p:blipFill>
        <p:spPr>
          <a:xfrm>
            <a:off x="8173183" y="2039900"/>
            <a:ext cx="3840025" cy="3894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7"/>
          <p:cNvSpPr txBox="1"/>
          <p:nvPr>
            <p:ph type="title"/>
          </p:nvPr>
        </p:nvSpPr>
        <p:spPr>
          <a:xfrm>
            <a:off x="414875" y="101600"/>
            <a:ext cx="8128500" cy="11430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Software Sensor Data </a:t>
            </a:r>
            <a:r>
              <a:rPr lang="en-US"/>
              <a:t>Retrieval</a:t>
            </a:r>
            <a:endParaRPr/>
          </a:p>
        </p:txBody>
      </p:sp>
      <p:pic>
        <p:nvPicPr>
          <p:cNvPr id="139" name="Google Shape;139;p17"/>
          <p:cNvPicPr preferRelativeResize="0"/>
          <p:nvPr/>
        </p:nvPicPr>
        <p:blipFill>
          <a:blip r:embed="rId3">
            <a:alphaModFix/>
          </a:blip>
          <a:stretch>
            <a:fillRect/>
          </a:stretch>
        </p:blipFill>
        <p:spPr>
          <a:xfrm>
            <a:off x="2348250" y="1244600"/>
            <a:ext cx="7495500" cy="5243850"/>
          </a:xfrm>
          <a:prstGeom prst="rect">
            <a:avLst/>
          </a:prstGeom>
          <a:noFill/>
          <a:ln>
            <a:noFill/>
          </a:ln>
        </p:spPr>
      </p:pic>
      <p:pic>
        <p:nvPicPr>
          <p:cNvPr id="140" name="Google Shape;140;p17"/>
          <p:cNvPicPr preferRelativeResize="0"/>
          <p:nvPr/>
        </p:nvPicPr>
        <p:blipFill rotWithShape="1">
          <a:blip r:embed="rId4">
            <a:alphaModFix/>
          </a:blip>
          <a:srcRect b="7918" l="18911" r="19709" t="26040"/>
          <a:stretch/>
        </p:blipFill>
        <p:spPr>
          <a:xfrm>
            <a:off x="3868441" y="1499350"/>
            <a:ext cx="1390158" cy="1162050"/>
          </a:xfrm>
          <a:prstGeom prst="rect">
            <a:avLst/>
          </a:prstGeom>
          <a:noFill/>
          <a:ln>
            <a:noFill/>
          </a:ln>
        </p:spPr>
      </p:pic>
      <p:pic>
        <p:nvPicPr>
          <p:cNvPr id="141" name="Google Shape;141;p17"/>
          <p:cNvPicPr preferRelativeResize="0"/>
          <p:nvPr/>
        </p:nvPicPr>
        <p:blipFill rotWithShape="1">
          <a:blip r:embed="rId5">
            <a:alphaModFix/>
          </a:blip>
          <a:srcRect b="41454" l="24358" r="22756" t="9614"/>
          <a:stretch/>
        </p:blipFill>
        <p:spPr>
          <a:xfrm>
            <a:off x="7015725" y="1960321"/>
            <a:ext cx="1078325" cy="750975"/>
          </a:xfrm>
          <a:prstGeom prst="rect">
            <a:avLst/>
          </a:prstGeom>
          <a:noFill/>
          <a:ln>
            <a:noFill/>
          </a:ln>
        </p:spPr>
      </p:pic>
      <p:pic>
        <p:nvPicPr>
          <p:cNvPr id="142" name="Google Shape;142;p17"/>
          <p:cNvPicPr preferRelativeResize="0"/>
          <p:nvPr/>
        </p:nvPicPr>
        <p:blipFill>
          <a:blip r:embed="rId6">
            <a:alphaModFix/>
          </a:blip>
          <a:stretch>
            <a:fillRect/>
          </a:stretch>
        </p:blipFill>
        <p:spPr>
          <a:xfrm>
            <a:off x="9697125" y="2076225"/>
            <a:ext cx="1314450" cy="1238250"/>
          </a:xfrm>
          <a:prstGeom prst="rect">
            <a:avLst/>
          </a:prstGeom>
          <a:noFill/>
          <a:ln>
            <a:noFill/>
          </a:ln>
        </p:spPr>
      </p:pic>
      <p:pic>
        <p:nvPicPr>
          <p:cNvPr id="143" name="Google Shape;143;p17"/>
          <p:cNvPicPr preferRelativeResize="0"/>
          <p:nvPr/>
        </p:nvPicPr>
        <p:blipFill>
          <a:blip r:embed="rId7">
            <a:alphaModFix/>
          </a:blip>
          <a:stretch>
            <a:fillRect/>
          </a:stretch>
        </p:blipFill>
        <p:spPr>
          <a:xfrm>
            <a:off x="691450" y="2847975"/>
            <a:ext cx="1495425" cy="1162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8"/>
          <p:cNvSpPr txBox="1"/>
          <p:nvPr>
            <p:ph type="title"/>
          </p:nvPr>
        </p:nvSpPr>
        <p:spPr>
          <a:xfrm>
            <a:off x="414875" y="101600"/>
            <a:ext cx="8128500" cy="11430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Software Sensor Data Retrieval</a:t>
            </a:r>
            <a:endParaRPr/>
          </a:p>
        </p:txBody>
      </p:sp>
      <p:pic>
        <p:nvPicPr>
          <p:cNvPr id="150" name="Google Shape;150;p18"/>
          <p:cNvPicPr preferRelativeResize="0"/>
          <p:nvPr/>
        </p:nvPicPr>
        <p:blipFill>
          <a:blip r:embed="rId3">
            <a:alphaModFix/>
          </a:blip>
          <a:stretch>
            <a:fillRect/>
          </a:stretch>
        </p:blipFill>
        <p:spPr>
          <a:xfrm>
            <a:off x="2623150" y="1221125"/>
            <a:ext cx="7174100" cy="5253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9"/>
          <p:cNvSpPr txBox="1"/>
          <p:nvPr>
            <p:ph type="title"/>
          </p:nvPr>
        </p:nvSpPr>
        <p:spPr>
          <a:xfrm>
            <a:off x="643466" y="101601"/>
            <a:ext cx="76878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Embedded System</a:t>
            </a:r>
            <a:endParaRPr/>
          </a:p>
        </p:txBody>
      </p:sp>
      <p:sp>
        <p:nvSpPr>
          <p:cNvPr id="157" name="Google Shape;157;p19"/>
          <p:cNvSpPr txBox="1"/>
          <p:nvPr>
            <p:ph idx="1" type="body"/>
          </p:nvPr>
        </p:nvSpPr>
        <p:spPr>
          <a:xfrm>
            <a:off x="9158350" y="1478850"/>
            <a:ext cx="3180600" cy="4647300"/>
          </a:xfrm>
          <a:prstGeom prst="rect">
            <a:avLst/>
          </a:prstGeom>
        </p:spPr>
        <p:txBody>
          <a:bodyPr anchorCtr="0" anchor="t" bIns="45700" lIns="91425" spcFirstLastPara="1" rIns="91425" wrap="square" tIns="45700">
            <a:normAutofit/>
          </a:bodyPr>
          <a:lstStyle/>
          <a:p>
            <a:pPr indent="0" lvl="0" marL="0" rtl="0" algn="l">
              <a:spcBef>
                <a:spcPts val="64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640"/>
              </a:spcBef>
              <a:spcAft>
                <a:spcPts val="0"/>
              </a:spcAft>
              <a:buNone/>
            </a:pPr>
            <a:r>
              <a:t/>
            </a:r>
            <a:endParaRPr/>
          </a:p>
          <a:p>
            <a:pPr indent="0" lvl="0" marL="0" rtl="0" algn="l">
              <a:spcBef>
                <a:spcPts val="640"/>
              </a:spcBef>
              <a:spcAft>
                <a:spcPts val="0"/>
              </a:spcAft>
              <a:buNone/>
            </a:pPr>
            <a:r>
              <a:t/>
            </a:r>
            <a:endParaRPr/>
          </a:p>
        </p:txBody>
      </p:sp>
      <p:pic>
        <p:nvPicPr>
          <p:cNvPr id="158" name="Google Shape;158;p19"/>
          <p:cNvPicPr preferRelativeResize="0"/>
          <p:nvPr/>
        </p:nvPicPr>
        <p:blipFill>
          <a:blip r:embed="rId3">
            <a:alphaModFix/>
          </a:blip>
          <a:stretch>
            <a:fillRect/>
          </a:stretch>
        </p:blipFill>
        <p:spPr>
          <a:xfrm>
            <a:off x="1320150" y="1354301"/>
            <a:ext cx="8706674" cy="489639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